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6"/>
  </p:sldMasterIdLst>
  <p:notesMasterIdLst>
    <p:notesMasterId r:id="rId15"/>
  </p:notesMasterIdLst>
  <p:handoutMasterIdLst>
    <p:handoutMasterId r:id="rId16"/>
  </p:handoutMasterIdLst>
  <p:sldIdLst>
    <p:sldId id="271" r:id="rId7"/>
    <p:sldId id="475" r:id="rId8"/>
    <p:sldId id="259" r:id="rId9"/>
    <p:sldId id="471" r:id="rId10"/>
    <p:sldId id="472" r:id="rId11"/>
    <p:sldId id="450" r:id="rId12"/>
    <p:sldId id="474" r:id="rId13"/>
    <p:sldId id="270" r:id="rId14"/>
  </p:sldIdLst>
  <p:sldSz cx="12192000" cy="6858000"/>
  <p:notesSz cx="6797675" cy="9926638"/>
  <p:embeddedFontLst>
    <p:embeddedFont>
      <p:font typeface="Effra" panose="020B0604020202020204" charset="0"/>
      <p:regular r:id="rId17"/>
      <p:bold r:id="rId18"/>
      <p:italic r:id="rId19"/>
      <p:boldItalic r:id="rId20"/>
    </p:embeddedFont>
    <p:embeddedFont>
      <p:font typeface="Effra Light" panose="020B0604020202020204" charset="0"/>
      <p:regular r:id="rId21"/>
      <p:italic r:id="rId22"/>
    </p:embeddedFont>
    <p:embeddedFont>
      <p:font typeface="RM First Class Inline" panose="04020805020B03030202" pitchFamily="82" charset="0"/>
      <p:bold r:id="rId23"/>
    </p:embeddedFont>
    <p:embeddedFont>
      <p:font typeface="RM First Class Solid" panose="020B0802020202020204" pitchFamily="34" charset="0"/>
      <p:bold r:id="rId24"/>
    </p:embeddedFont>
    <p:embeddedFont>
      <p:font typeface="Verdana" panose="020B0604030504040204" pitchFamily="34" charset="0"/>
      <p:regular r:id="rId25"/>
      <p:bold r:id="rId26"/>
      <p:italic r:id="rId27"/>
      <p:boldItalic r:id="rId28"/>
    </p:embeddedFont>
  </p:embeddedFontLst>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3" orient="horz" pos="178" userDrawn="1">
          <p15:clr>
            <a:srgbClr val="A4A3A4"/>
          </p15:clr>
        </p15:guide>
        <p15:guide id="4" orient="horz" pos="911" userDrawn="1">
          <p15:clr>
            <a:srgbClr val="A4A3A4"/>
          </p15:clr>
        </p15:guide>
        <p15:guide id="6" orient="horz" pos="4156" userDrawn="1">
          <p15:clr>
            <a:srgbClr val="A4A3A4"/>
          </p15:clr>
        </p15:guide>
        <p15:guide id="8" orient="horz" pos="3649" userDrawn="1">
          <p15:clr>
            <a:srgbClr val="A4A3A4"/>
          </p15:clr>
        </p15:guide>
        <p15:guide id="12" pos="4172" userDrawn="1">
          <p15:clr>
            <a:srgbClr val="A4A3A4"/>
          </p15:clr>
        </p15:guide>
        <p15:guide id="13" pos="2600" userDrawn="1">
          <p15:clr>
            <a:srgbClr val="A4A3A4"/>
          </p15:clr>
        </p15:guide>
        <p15:guide id="14" pos="2903" userDrawn="1">
          <p15:clr>
            <a:srgbClr val="A4A3A4"/>
          </p15:clr>
        </p15:guide>
        <p15:guide id="15" orient="horz" pos="2546" userDrawn="1">
          <p15:clr>
            <a:srgbClr val="A4A3A4"/>
          </p15:clr>
        </p15:guide>
        <p15:guide id="16" orient="horz" pos="107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F30620-0371-25BE-903F-826EFAED9FA0}" name="Matthew Lawlor" initials="ML" userId="S::matthew.lawlor@royalmail.com::0da51836-27ab-4331-9cf8-208dc5173fa1" providerId="AD"/>
  <p188:author id="{EC1D4832-2FDA-B7E1-3C7A-171B0BBE61CF}" name="Emma Bayliss-Chan" initials="EBC" userId="S::emma.bayliss-chan@royalmail.com::3fa08f9a-ea54-40d7-96cd-317258636a87" providerId="AD"/>
  <p188:author id="{D15B2F90-1E8B-C20C-7F64-40EEEAC05A73}" name="Miles Durrant" initials="MD" userId="S::miles.durrant@royalmail.com::f3491b28-2665-4263-a7d8-98e091e5e8c9" providerId="AD"/>
  <p188:author id="{4D4453C1-06D3-AAE8-1D88-150F3DFB8F0E}" name="Hamish Forsyth" initials="HF" userId="S::hamish.forsyth@frontier-economics.com::6729cc59-f187-451c-b5eb-61813d796980" providerId="AD"/>
  <p188:author id="{3F3130EF-46F7-CB3F-0D8C-BA729FDC9E18}" name="Jayanthi Ezekiel" initials="JE" userId="S::jayanthi.ezekiel@royalmail.com::524c7529-b081-4258-87bb-8830c503d78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4F9B"/>
    <a:srgbClr val="00539B"/>
    <a:srgbClr val="CBE4FD"/>
    <a:srgbClr val="E30B17"/>
    <a:srgbClr val="FFFFFF"/>
    <a:srgbClr val="CBDACB"/>
    <a:srgbClr val="F3920D"/>
    <a:srgbClr val="E73439"/>
    <a:srgbClr val="62A531"/>
    <a:srgbClr val="DA20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3A75BE-6815-4CD8-B42A-D27F4658F3E5}" v="20" dt="2025-09-22T08:45:20.2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558" y="114"/>
      </p:cViewPr>
      <p:guideLst>
        <p:guide orient="horz" pos="2183"/>
        <p:guide orient="horz" pos="178"/>
        <p:guide orient="horz" pos="911"/>
        <p:guide orient="horz" pos="4156"/>
        <p:guide orient="horz" pos="3649"/>
        <p:guide pos="4172"/>
        <p:guide pos="2600"/>
        <p:guide pos="2903"/>
        <p:guide orient="horz" pos="2546"/>
        <p:guide orient="horz" pos="1071"/>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5.fntdata"/><Relationship Id="rId34"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font" Target="fonts/font8.fntdata"/><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4.xml"/><Relationship Id="rId19" Type="http://schemas.openxmlformats.org/officeDocument/2006/relationships/font" Target="fonts/font3.fntdata"/><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presProps" Target="presProps.xml"/><Relationship Id="rId35"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14C30E0-A67B-45A2-A9C8-8D694DFE099F}" type="datetimeFigureOut">
              <a:rPr lang="en-GB" smtClean="0"/>
              <a:t>22/09/2025</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35BD18D-9E9A-4A11-AE7C-595964A9BB8D}" type="slidenum">
              <a:rPr lang="en-GB" smtClean="0"/>
              <a:t>‹#›</a:t>
            </a:fld>
            <a:endParaRPr lang="en-GB"/>
          </a:p>
        </p:txBody>
      </p:sp>
    </p:spTree>
    <p:extLst>
      <p:ext uri="{BB962C8B-B14F-4D97-AF65-F5344CB8AC3E}">
        <p14:creationId xmlns:p14="http://schemas.microsoft.com/office/powerpoint/2010/main" val="148434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Calibri" panose="020F0502020204030204" pitchFamily="34" charset="0"/>
              </a:defRPr>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Calibri" panose="020F0502020204030204" pitchFamily="34" charset="0"/>
              </a:defRPr>
            </a:lvl1pPr>
          </a:lstStyle>
          <a:p>
            <a:fld id="{6C07F4E0-1604-49A8-8AFD-492A88FAAC25}" type="datetimeFigureOut">
              <a:rPr lang="en-GB" smtClean="0"/>
              <a:pPr/>
              <a:t>22/09/2025</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Calibri" panose="020F0502020204030204" pitchFamily="34" charset="0"/>
              </a:defRPr>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Calibri" panose="020F0502020204030204" pitchFamily="34" charset="0"/>
              </a:defRPr>
            </a:lvl1pPr>
          </a:lstStyle>
          <a:p>
            <a:fld id="{EE4C5386-DB2A-45A4-86A4-E806641C31E4}" type="slidenum">
              <a:rPr lang="en-GB" smtClean="0"/>
              <a:pPr/>
              <a:t>‹#›</a:t>
            </a:fld>
            <a:endParaRPr lang="en-GB"/>
          </a:p>
        </p:txBody>
      </p:sp>
    </p:spTree>
    <p:extLst>
      <p:ext uri="{BB962C8B-B14F-4D97-AF65-F5344CB8AC3E}">
        <p14:creationId xmlns:p14="http://schemas.microsoft.com/office/powerpoint/2010/main" val="335819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23C0F8-C53B-46BA-9C7B-52EF9D00BC93}" type="slidenum">
              <a:rPr lang="en-GB" smtClean="0"/>
              <a:t>4</a:t>
            </a:fld>
            <a:endParaRPr lang="en-GB"/>
          </a:p>
        </p:txBody>
      </p:sp>
    </p:spTree>
    <p:extLst>
      <p:ext uri="{BB962C8B-B14F-4D97-AF65-F5344CB8AC3E}">
        <p14:creationId xmlns:p14="http://schemas.microsoft.com/office/powerpoint/2010/main" val="880704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userDrawn="1">
            <p:ph type="ctrTitle" hasCustomPrompt="1"/>
          </p:nvPr>
        </p:nvSpPr>
        <p:spPr>
          <a:xfrm>
            <a:off x="556686" y="2048400"/>
            <a:ext cx="11076516" cy="990000"/>
          </a:xfrm>
        </p:spPr>
        <p:txBody>
          <a:bodyPr/>
          <a:lstStyle>
            <a:lvl1pPr algn="l">
              <a:defRPr b="1" cap="all" baseline="0">
                <a:solidFill>
                  <a:schemeClr val="tx2"/>
                </a:solidFill>
                <a:latin typeface="RM First Class Inline" panose="04020805020B03030202" pitchFamily="82" charset="0"/>
              </a:defRPr>
            </a:lvl1pPr>
          </a:lstStyle>
          <a:p>
            <a:r>
              <a:rPr lang="en-GB"/>
              <a:t>Click to edit </a:t>
            </a:r>
            <a:br>
              <a:rPr lang="en-GB"/>
            </a:br>
            <a:r>
              <a:rPr lang="en-GB"/>
              <a:t>Master title style</a:t>
            </a:r>
          </a:p>
        </p:txBody>
      </p:sp>
      <p:sp>
        <p:nvSpPr>
          <p:cNvPr id="3" name="Subtitle 2"/>
          <p:cNvSpPr>
            <a:spLocks noGrp="1"/>
          </p:cNvSpPr>
          <p:nvPr userDrawn="1">
            <p:ph type="subTitle" idx="1"/>
          </p:nvPr>
        </p:nvSpPr>
        <p:spPr>
          <a:xfrm>
            <a:off x="556685" y="3456000"/>
            <a:ext cx="8756240" cy="1980000"/>
          </a:xfrm>
        </p:spPr>
        <p:txBody>
          <a:bodyPr>
            <a:noAutofit/>
          </a:bodyPr>
          <a:lstStyle>
            <a:lvl1pPr marL="0" indent="0" algn="l">
              <a:spcBef>
                <a:spcPts val="0"/>
              </a:spcBef>
              <a:buNone/>
              <a:defRPr>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s or agenda">
    <p:spTree>
      <p:nvGrpSpPr>
        <p:cNvPr id="1" name=""/>
        <p:cNvGrpSpPr/>
        <p:nvPr/>
      </p:nvGrpSpPr>
      <p:grpSpPr>
        <a:xfrm>
          <a:off x="0" y="0"/>
          <a:ext cx="0" cy="0"/>
          <a:chOff x="0" y="0"/>
          <a:chExt cx="0" cy="0"/>
        </a:xfrm>
      </p:grpSpPr>
      <p:sp>
        <p:nvSpPr>
          <p:cNvPr id="2" name="Title 1"/>
          <p:cNvSpPr>
            <a:spLocks noGrp="1"/>
          </p:cNvSpPr>
          <p:nvPr>
            <p:ph type="title"/>
          </p:nvPr>
        </p:nvSpPr>
        <p:spPr>
          <a:xfrm>
            <a:off x="556686" y="280800"/>
            <a:ext cx="9427633" cy="988652"/>
          </a:xfrm>
        </p:spPr>
        <p:txBody>
          <a:bodyPr/>
          <a:lstStyle>
            <a:lvl1pPr>
              <a:defRPr b="0">
                <a:solidFill>
                  <a:schemeClr val="tx2"/>
                </a:solidFill>
                <a:latin typeface="RM First Class Inline" panose="04020805020B03030202" pitchFamily="82" charset="0"/>
              </a:defRPr>
            </a:lvl1pPr>
          </a:lstStyle>
          <a:p>
            <a:r>
              <a:rPr lang="en-GB"/>
              <a:t>Click to edit Master title style</a:t>
            </a:r>
          </a:p>
        </p:txBody>
      </p:sp>
      <p:sp>
        <p:nvSpPr>
          <p:cNvPr id="3" name="Content Placeholder 2"/>
          <p:cNvSpPr>
            <a:spLocks noGrp="1"/>
          </p:cNvSpPr>
          <p:nvPr>
            <p:ph idx="1"/>
          </p:nvPr>
        </p:nvSpPr>
        <p:spPr>
          <a:xfrm>
            <a:off x="556686" y="1441585"/>
            <a:ext cx="11076516" cy="4435340"/>
          </a:xfrm>
        </p:spPr>
        <p:txBody>
          <a:bodyPr/>
          <a:lstStyle>
            <a:lvl1pPr marL="358775" indent="-358775">
              <a:buClr>
                <a:schemeClr val="tx2"/>
              </a:buClr>
              <a:buFont typeface="+mj-lt"/>
              <a:buAutoNum type="arabicPeriod"/>
              <a:defRPr b="1">
                <a:solidFill>
                  <a:schemeClr val="tx1"/>
                </a:solidFill>
                <a:latin typeface="+mn-lt"/>
              </a:defRPr>
            </a:lvl1pPr>
            <a:lvl2pPr marL="631825" indent="0">
              <a:buClr>
                <a:schemeClr val="tx2"/>
              </a:buClr>
              <a:defRPr>
                <a:solidFill>
                  <a:schemeClr val="tx1"/>
                </a:solidFill>
                <a:latin typeface="+mn-lt"/>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latin typeface="+mn-l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04596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6684" y="280800"/>
            <a:ext cx="11076517" cy="988652"/>
          </a:xfrm>
        </p:spPr>
        <p:txBody>
          <a:bodyPr/>
          <a:lstStyle>
            <a:lvl1pPr>
              <a:defRPr b="0">
                <a:latin typeface="RM First Class Inline" panose="04020805020B03030202" pitchFamily="82" charset="0"/>
              </a:defRPr>
            </a:lvl1pPr>
          </a:lstStyle>
          <a:p>
            <a:r>
              <a:rPr lang="en-GB"/>
              <a:t>Click to edit Master title style</a:t>
            </a:r>
          </a:p>
        </p:txBody>
      </p:sp>
      <p:sp>
        <p:nvSpPr>
          <p:cNvPr id="3" name="Content Placeholder 2"/>
          <p:cNvSpPr>
            <a:spLocks noGrp="1"/>
          </p:cNvSpPr>
          <p:nvPr>
            <p:ph idx="1"/>
          </p:nvPr>
        </p:nvSpPr>
        <p:spPr>
          <a:xfrm>
            <a:off x="556686" y="1441585"/>
            <a:ext cx="11076516" cy="443534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2">
    <p:bg>
      <p:bgPr>
        <a:solidFill>
          <a:srgbClr val="E30B17"/>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DC5C06FA-BF5B-28C4-6DA0-BAEF5166012B}"/>
              </a:ext>
            </a:extLst>
          </p:cNvPr>
          <p:cNvGraphicFramePr>
            <a:graphicFrameLocks noChangeAspect="1"/>
          </p:cNvGraphicFramePr>
          <p:nvPr userDrawn="1">
            <p:custDataLst>
              <p:tags r:id="rId1"/>
            </p:custDataLst>
            <p:extLst>
              <p:ext uri="{D42A27DB-BD31-4B8C-83A1-F6EECF244321}">
                <p14:modId xmlns:p14="http://schemas.microsoft.com/office/powerpoint/2010/main" val="36703326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9" name="Object 8" hidden="1">
                        <a:extLst>
                          <a:ext uri="{FF2B5EF4-FFF2-40B4-BE49-F238E27FC236}">
                            <a16:creationId xmlns:a16="http://schemas.microsoft.com/office/drawing/2014/main" id="{DC5C06FA-BF5B-28C4-6DA0-BAEF516601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3970871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DAE28830-E3C6-D342-3B92-7AFABAEA3C2F}"/>
              </a:ext>
            </a:extLst>
          </p:cNvPr>
          <p:cNvGraphicFramePr>
            <a:graphicFrameLocks noChangeAspect="1"/>
          </p:cNvGraphicFramePr>
          <p:nvPr userDrawn="1">
            <p:custDataLst>
              <p:tags r:id="rId7"/>
            </p:custDataLst>
            <p:extLst>
              <p:ext uri="{D42A27DB-BD31-4B8C-83A1-F6EECF244321}">
                <p14:modId xmlns:p14="http://schemas.microsoft.com/office/powerpoint/2010/main" val="3538835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395" imgH="394" progId="TCLayout.ActiveDocument.1">
                  <p:embed/>
                </p:oleObj>
              </mc:Choice>
              <mc:Fallback>
                <p:oleObj name="think-cell Slide" r:id="rId8" imgW="395" imgH="394" progId="TCLayout.ActiveDocument.1">
                  <p:embed/>
                  <p:pic>
                    <p:nvPicPr>
                      <p:cNvPr id="7" name="Object 6" hidden="1">
                        <a:extLst>
                          <a:ext uri="{FF2B5EF4-FFF2-40B4-BE49-F238E27FC236}">
                            <a16:creationId xmlns:a16="http://schemas.microsoft.com/office/drawing/2014/main" id="{DAE28830-E3C6-D342-3B92-7AFABAEA3C2F}"/>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userDrawn="1">
            <p:ph type="title"/>
          </p:nvPr>
        </p:nvSpPr>
        <p:spPr>
          <a:xfrm>
            <a:off x="556686" y="280110"/>
            <a:ext cx="9427633" cy="1004995"/>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userDrawn="1">
            <p:ph type="body" idx="1"/>
          </p:nvPr>
        </p:nvSpPr>
        <p:spPr>
          <a:xfrm>
            <a:off x="556685" y="1441585"/>
            <a:ext cx="11080635" cy="4435340"/>
          </a:xfrm>
          <a:prstGeom prst="rect">
            <a:avLst/>
          </a:prstGeom>
        </p:spPr>
        <p:txBody>
          <a:bodyPr vert="horz" lIns="0" tIns="0" rIns="0" bIns="0" rtlCol="0" anchor="t" anchorCtr="0">
            <a:normAutofit/>
          </a:bodyPr>
          <a:lstStyle/>
          <a:p>
            <a:pPr lvl="0"/>
            <a:r>
              <a:rPr lang="en-GB"/>
              <a:t>Click to edit Master text styles </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userDrawn="1">
            <p:ph type="sldNum" sz="quarter" idx="4"/>
          </p:nvPr>
        </p:nvSpPr>
        <p:spPr>
          <a:xfrm>
            <a:off x="10369156" y="6580203"/>
            <a:ext cx="1247113" cy="180000"/>
          </a:xfrm>
          <a:prstGeom prst="rect">
            <a:avLst/>
          </a:prstGeom>
        </p:spPr>
        <p:txBody>
          <a:bodyPr vert="horz" wrap="square" lIns="0" tIns="0" rIns="0" bIns="0" rtlCol="0" anchor="t" anchorCtr="0">
            <a:noAutofit/>
          </a:bodyPr>
          <a:lstStyle>
            <a:lvl1pPr algn="r">
              <a:defRPr sz="1000">
                <a:solidFill>
                  <a:schemeClr val="bg1">
                    <a:lumMod val="50000"/>
                  </a:schemeClr>
                </a:solidFill>
                <a:latin typeface="Calibri" panose="020F0502020204030204" pitchFamily="34" charset="0"/>
              </a:defRPr>
            </a:lvl1pPr>
          </a:lstStyle>
          <a:p>
            <a:fld id="{F8DEEF1C-85D8-4622-96D6-431C752B733C}" type="slidenum">
              <a:rPr lang="en-GB" smtClean="0"/>
              <a:pPr/>
              <a:t>‹#›</a:t>
            </a:fld>
            <a:endParaRPr lang="en-GB"/>
          </a:p>
        </p:txBody>
      </p:sp>
      <p:sp>
        <p:nvSpPr>
          <p:cNvPr id="83" name="TextBox 82" descr="DRAFT_TAG_0xFFE3"/>
          <p:cNvSpPr txBox="1"/>
          <p:nvPr userDrawn="1"/>
        </p:nvSpPr>
        <p:spPr>
          <a:xfrm>
            <a:off x="5563483" y="6347931"/>
            <a:ext cx="1041524" cy="180000"/>
          </a:xfrm>
          <a:prstGeom prst="rect">
            <a:avLst/>
          </a:prstGeom>
          <a:noFill/>
        </p:spPr>
        <p:txBody>
          <a:bodyPr vert="horz" wrap="square" lIns="0" tIns="0" rIns="0" bIns="0" rtlCol="0">
            <a:noAutofit/>
          </a:bodyPr>
          <a:lstStyle/>
          <a:p>
            <a:pPr algn="ctr"/>
            <a:r>
              <a:rPr lang="en-GB" sz="1000" kern="1200">
                <a:solidFill>
                  <a:schemeClr val="bg1">
                    <a:lumMod val="50000"/>
                  </a:schemeClr>
                </a:solidFill>
                <a:latin typeface="Calibri" panose="020F0502020204030204" pitchFamily="34" charset="0"/>
                <a:ea typeface="+mn-ea"/>
                <a:cs typeface="+mn-cs"/>
              </a:rPr>
              <a:t>DRAFT</a:t>
            </a:r>
          </a:p>
        </p:txBody>
      </p:sp>
      <p:sp>
        <p:nvSpPr>
          <p:cNvPr id="9" name="TextBox 8" descr="CONFIDENTIAL_TAG_0xFFEE"/>
          <p:cNvSpPr txBox="1"/>
          <p:nvPr userDrawn="1"/>
        </p:nvSpPr>
        <p:spPr>
          <a:xfrm>
            <a:off x="575735" y="6580203"/>
            <a:ext cx="2831663" cy="180000"/>
          </a:xfrm>
          <a:prstGeom prst="rect">
            <a:avLst/>
          </a:prstGeom>
          <a:noFill/>
        </p:spPr>
        <p:txBody>
          <a:bodyPr vert="horz" wrap="square" lIns="0" tIns="0" rIns="0" bIns="0" rtlCol="0">
            <a:noAutofit/>
          </a:bodyPr>
          <a:lstStyle/>
          <a:p>
            <a:pPr algn="l"/>
            <a:r>
              <a:rPr lang="en-GB" sz="1000" kern="1200">
                <a:solidFill>
                  <a:schemeClr val="bg1">
                    <a:lumMod val="50000"/>
                  </a:schemeClr>
                </a:solidFill>
                <a:latin typeface="Calibri" panose="020F0502020204030204" pitchFamily="34" charset="0"/>
                <a:ea typeface="+mn-ea"/>
                <a:cs typeface="+mn-cs"/>
              </a:rPr>
              <a:t>Classified: RMG – [Internal - Confidential]</a:t>
            </a:r>
          </a:p>
        </p:txBody>
      </p:sp>
      <p:sp>
        <p:nvSpPr>
          <p:cNvPr id="8" name="Rectangle 7">
            <a:extLst>
              <a:ext uri="{FF2B5EF4-FFF2-40B4-BE49-F238E27FC236}">
                <a16:creationId xmlns:a16="http://schemas.microsoft.com/office/drawing/2014/main" id="{BB6C98F7-2DF7-3000-4021-CAA9BC13B965}"/>
              </a:ext>
            </a:extLst>
          </p:cNvPr>
          <p:cNvSpPr/>
          <p:nvPr userDrawn="1"/>
        </p:nvSpPr>
        <p:spPr>
          <a:xfrm>
            <a:off x="0" y="5876925"/>
            <a:ext cx="12128740" cy="981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5" r:id="rId4"/>
    <p:sldLayoutId id="2147483684" r:id="rId5"/>
  </p:sldLayoutIdLst>
  <p:hf hdr="0"/>
  <p:txStyles>
    <p:titleStyle>
      <a:lvl1pPr algn="l" defTabSz="914400" rtl="0" eaLnBrk="1" latinLnBrk="0" hangingPunct="1">
        <a:lnSpc>
          <a:spcPct val="80000"/>
        </a:lnSpc>
        <a:spcBef>
          <a:spcPct val="0"/>
        </a:spcBef>
        <a:buNone/>
        <a:defRPr sz="3000" b="0" kern="1200">
          <a:solidFill>
            <a:srgbClr val="E30B17"/>
          </a:solidFill>
          <a:latin typeface="RM First Class Solid" panose="020B0802020202020204" pitchFamily="34" charset="0"/>
          <a:ea typeface="+mj-ea"/>
          <a:cs typeface="+mj-cs"/>
        </a:defRPr>
      </a:lvl1pPr>
    </p:titleStyle>
    <p:bodyStyle>
      <a:lvl1pPr marL="277813" indent="-277813" algn="l" defTabSz="914400" rtl="0" eaLnBrk="1" latinLnBrk="0" hangingPunct="1">
        <a:spcBef>
          <a:spcPct val="20000"/>
        </a:spcBef>
        <a:buClr>
          <a:schemeClr val="tx2"/>
        </a:buClr>
        <a:buFont typeface="Verdana" pitchFamily="34" charset="0"/>
        <a:buChar char="•"/>
        <a:defRPr sz="1800" kern="1200">
          <a:solidFill>
            <a:schemeClr val="tx1"/>
          </a:solidFill>
          <a:latin typeface="Calibri" panose="020F0502020204030204" pitchFamily="34" charset="0"/>
          <a:ea typeface="+mn-ea"/>
          <a:cs typeface="+mn-cs"/>
        </a:defRPr>
      </a:lvl1pPr>
      <a:lvl2pPr marL="733425" indent="-285750" algn="l" defTabSz="914400" rtl="0" eaLnBrk="1" latinLnBrk="0" hangingPunct="1">
        <a:spcBef>
          <a:spcPct val="20000"/>
        </a:spcBef>
        <a:buClr>
          <a:schemeClr val="tx2"/>
        </a:buClr>
        <a:buFont typeface="Calibri" panose="020F0502020204030204" pitchFamily="34" charset="0"/>
        <a:buChar char="–"/>
        <a:defRPr sz="1700" kern="1200">
          <a:solidFill>
            <a:schemeClr val="tx1"/>
          </a:solidFill>
          <a:latin typeface="Calibri" panose="020F0502020204030204" pitchFamily="34" charset="0"/>
          <a:ea typeface="+mn-ea"/>
          <a:cs typeface="+mn-cs"/>
        </a:defRPr>
      </a:lvl2pPr>
      <a:lvl3pPr marL="996950"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3pPr>
      <a:lvl4pPr marL="1358900" indent="-180975"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4pPr>
      <a:lvl5pPr marL="1725613"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userDrawn="1">
          <p15:clr>
            <a:srgbClr val="F26B43"/>
          </p15:clr>
        </p15:guide>
        <p15:guide id="2" orient="horz" pos="910" userDrawn="1">
          <p15:clr>
            <a:srgbClr val="F26B43"/>
          </p15:clr>
        </p15:guide>
        <p15:guide id="3" orient="horz" pos="816" userDrawn="1">
          <p15:clr>
            <a:srgbClr val="F26B43"/>
          </p15:clr>
        </p15:guide>
        <p15:guide id="4" orient="horz" pos="177" userDrawn="1">
          <p15:clr>
            <a:srgbClr val="F26B43"/>
          </p15:clr>
        </p15:guide>
        <p15:guide id="5" pos="3840" userDrawn="1">
          <p15:clr>
            <a:srgbClr val="F26B43"/>
          </p15:clr>
        </p15:guide>
        <p15:guide id="6" pos="3912" userDrawn="1">
          <p15:clr>
            <a:srgbClr val="F26B43"/>
          </p15:clr>
        </p15:guide>
        <p15:guide id="7" pos="3768" userDrawn="1">
          <p15:clr>
            <a:srgbClr val="F26B43"/>
          </p15:clr>
        </p15:guide>
        <p15:guide id="8" pos="363" userDrawn="1">
          <p15:clr>
            <a:srgbClr val="F26B43"/>
          </p15:clr>
        </p15:guide>
        <p15:guide id="9" pos="6289" userDrawn="1">
          <p15:clr>
            <a:srgbClr val="F26B43"/>
          </p15:clr>
        </p15:guide>
        <p15:guide id="10" orient="horz" pos="4224" userDrawn="1">
          <p15:clr>
            <a:srgbClr val="F26B43"/>
          </p15:clr>
        </p15:guide>
        <p15:guide id="11" pos="7317" userDrawn="1">
          <p15:clr>
            <a:srgbClr val="F26B43"/>
          </p15:clr>
        </p15:guide>
        <p15:guide id="12" orient="horz" pos="4020" userDrawn="1">
          <p15:clr>
            <a:srgbClr val="F26B43"/>
          </p15:clr>
        </p15:guide>
        <p15:guide id="13" orient="horz" pos="361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7.xml"/><Relationship Id="rId6" Type="http://schemas.openxmlformats.org/officeDocument/2006/relationships/image" Target="../media/image5.png"/><Relationship Id="rId5" Type="http://schemas.openxmlformats.org/officeDocument/2006/relationships/image" Target="../media/image1.emf"/><Relationship Id="rId4"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tags" Target="../tags/tag8.xml"/><Relationship Id="rId5" Type="http://schemas.openxmlformats.org/officeDocument/2006/relationships/image" Target="../media/image5.png"/><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tags" Target="../tags/tag9.xml"/><Relationship Id="rId6" Type="http://schemas.openxmlformats.org/officeDocument/2006/relationships/image" Target="../media/image5.png"/><Relationship Id="rId5" Type="http://schemas.openxmlformats.org/officeDocument/2006/relationships/hyperlink" Target="https://www.internationaldistributionservices.com/en/sustainability/reporting-and-performance/" TargetMode="External"/><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5.xml"/><Relationship Id="rId1" Type="http://schemas.openxmlformats.org/officeDocument/2006/relationships/tags" Target="../tags/tag11.xml"/><Relationship Id="rId5" Type="http://schemas.openxmlformats.org/officeDocument/2006/relationships/image" Target="../media/image10.pn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E7D39AA-2A98-384C-25B9-C1B73E50BD3B}"/>
              </a:ext>
            </a:extLst>
          </p:cNvPr>
          <p:cNvGraphicFramePr>
            <a:graphicFrameLocks noChangeAspect="1"/>
          </p:cNvGraphicFramePr>
          <p:nvPr>
            <p:custDataLst>
              <p:tags r:id="rId1"/>
            </p:custDataLst>
            <p:extLst>
              <p:ext uri="{D42A27DB-BD31-4B8C-83A1-F6EECF244321}">
                <p14:modId xmlns:p14="http://schemas.microsoft.com/office/powerpoint/2010/main" val="21154953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7E7D39AA-2A98-384C-25B9-C1B73E50BD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16C43AB-B728-482E-AF16-BC3227DE5B79}"/>
              </a:ext>
            </a:extLst>
          </p:cNvPr>
          <p:cNvSpPr>
            <a:spLocks noGrp="1"/>
          </p:cNvSpPr>
          <p:nvPr>
            <p:ph type="ctrTitle"/>
          </p:nvPr>
        </p:nvSpPr>
        <p:spPr>
          <a:xfrm>
            <a:off x="8667686" y="2260162"/>
            <a:ext cx="3524314" cy="2378746"/>
          </a:xfrm>
        </p:spPr>
        <p:txBody>
          <a:bodyPr vert="horz" anchor="ctr"/>
          <a:lstStyle/>
          <a:p>
            <a:pPr>
              <a:lnSpc>
                <a:spcPts val="5500"/>
              </a:lnSpc>
            </a:pPr>
            <a:r>
              <a:rPr lang="en-GB" sz="6000" cap="none">
                <a:solidFill>
                  <a:schemeClr val="bg1"/>
                </a:solidFill>
                <a:latin typeface="Effra" panose="020B0603020203020204" pitchFamily="34" charset="0"/>
                <a:cs typeface="Effra" panose="020B0603020203020204" pitchFamily="34" charset="0"/>
              </a:rPr>
              <a:t>Carbon footprint </a:t>
            </a:r>
            <a:r>
              <a:rPr lang="en-GB" sz="6000" b="0" cap="none">
                <a:solidFill>
                  <a:schemeClr val="bg1"/>
                </a:solidFill>
                <a:latin typeface="Effra Light" panose="020B0403020203020204" pitchFamily="34" charset="0"/>
                <a:cs typeface="Effra Light" panose="020B0403020203020204" pitchFamily="34" charset="0"/>
              </a:rPr>
              <a:t>report </a:t>
            </a:r>
            <a:endParaRPr lang="en-GB">
              <a:solidFill>
                <a:schemeClr val="bg1"/>
              </a:solidFill>
              <a:latin typeface="Effra" panose="020B0603020203020204" pitchFamily="34" charset="0"/>
              <a:cs typeface="Effra" panose="020B0603020203020204" pitchFamily="34" charset="0"/>
            </a:endParaRPr>
          </a:p>
        </p:txBody>
      </p:sp>
      <p:sp>
        <p:nvSpPr>
          <p:cNvPr id="3" name="Subtitle 2">
            <a:extLst>
              <a:ext uri="{FF2B5EF4-FFF2-40B4-BE49-F238E27FC236}">
                <a16:creationId xmlns:a16="http://schemas.microsoft.com/office/drawing/2014/main" id="{110AA2F8-DB9E-4041-84BC-54755FBA2602}"/>
              </a:ext>
            </a:extLst>
          </p:cNvPr>
          <p:cNvSpPr>
            <a:spLocks noGrp="1"/>
          </p:cNvSpPr>
          <p:nvPr>
            <p:ph type="subTitle" idx="1"/>
          </p:nvPr>
        </p:nvSpPr>
        <p:spPr>
          <a:xfrm>
            <a:off x="409869" y="422218"/>
            <a:ext cx="2723626" cy="1426363"/>
          </a:xfrm>
        </p:spPr>
        <p:txBody>
          <a:bodyPr/>
          <a:lstStyle/>
          <a:p>
            <a:r>
              <a:rPr lang="en-GB" b="1">
                <a:solidFill>
                  <a:schemeClr val="bg1"/>
                </a:solidFill>
                <a:latin typeface="RM First Class Solid" panose="020B0802020202020204" pitchFamily="34" charset="0"/>
              </a:rPr>
              <a:t>[INSERT CUSTOMER NAME HERE]</a:t>
            </a:r>
          </a:p>
          <a:p>
            <a:endParaRPr lang="en-GB">
              <a:solidFill>
                <a:schemeClr val="bg1"/>
              </a:solidFill>
              <a:latin typeface="RM First Class Solid" panose="020B0802020202020204" pitchFamily="34" charset="0"/>
            </a:endParaRPr>
          </a:p>
          <a:p>
            <a:r>
              <a:rPr lang="en-GB">
                <a:solidFill>
                  <a:schemeClr val="bg1"/>
                </a:solidFill>
                <a:latin typeface="RM First Class Solid" panose="020B0802020202020204" pitchFamily="34" charset="0"/>
              </a:rPr>
              <a:t>[INSERT DATE SENT- ACCOUNT MANAGER]</a:t>
            </a:r>
          </a:p>
          <a:p>
            <a:endParaRPr lang="en-GB">
              <a:solidFill>
                <a:schemeClr val="bg1"/>
              </a:solidFill>
            </a:endParaRPr>
          </a:p>
          <a:p>
            <a:endParaRPr lang="en-GB">
              <a:solidFill>
                <a:schemeClr val="bg1"/>
              </a:solidFill>
            </a:endParaRPr>
          </a:p>
          <a:p>
            <a:endParaRPr lang="en-GB">
              <a:solidFill>
                <a:schemeClr val="bg1"/>
              </a:solidFill>
            </a:endParaRPr>
          </a:p>
          <a:p>
            <a:endParaRPr lang="en-GB">
              <a:solidFill>
                <a:schemeClr val="bg1"/>
              </a:solidFill>
            </a:endParaRPr>
          </a:p>
          <a:p>
            <a:endParaRPr lang="en-GB" sz="1050">
              <a:solidFill>
                <a:schemeClr val="bg1"/>
              </a:solidFill>
            </a:endParaRPr>
          </a:p>
          <a:p>
            <a:r>
              <a:rPr lang="en-GB" sz="1050">
                <a:solidFill>
                  <a:schemeClr val="bg1"/>
                </a:solidFill>
              </a:rPr>
              <a:t>.</a:t>
            </a:r>
          </a:p>
          <a:p>
            <a:endParaRPr lang="en-GB">
              <a:solidFill>
                <a:schemeClr val="bg1"/>
              </a:solidFill>
            </a:endParaRPr>
          </a:p>
          <a:p>
            <a:r>
              <a:rPr lang="en-GB">
                <a:solidFill>
                  <a:schemeClr val="bg1"/>
                </a:solidFill>
              </a:rPr>
              <a:t> </a:t>
            </a:r>
          </a:p>
          <a:p>
            <a:endParaRPr lang="en-GB">
              <a:solidFill>
                <a:schemeClr val="bg1"/>
              </a:solidFill>
            </a:endParaRPr>
          </a:p>
        </p:txBody>
      </p:sp>
      <p:sp>
        <p:nvSpPr>
          <p:cNvPr id="12" name="TextBox 11">
            <a:extLst>
              <a:ext uri="{FF2B5EF4-FFF2-40B4-BE49-F238E27FC236}">
                <a16:creationId xmlns:a16="http://schemas.microsoft.com/office/drawing/2014/main" id="{A2DB8F32-2617-37FF-E437-D785D01073E6}"/>
              </a:ext>
            </a:extLst>
          </p:cNvPr>
          <p:cNvSpPr txBox="1"/>
          <p:nvPr/>
        </p:nvSpPr>
        <p:spPr>
          <a:xfrm>
            <a:off x="8667685" y="6092014"/>
            <a:ext cx="2338569" cy="507831"/>
          </a:xfrm>
          <a:prstGeom prst="rect">
            <a:avLst/>
          </a:prstGeom>
          <a:noFill/>
        </p:spPr>
        <p:txBody>
          <a:bodyPr wrap="square" lIns="91440" tIns="45720" rIns="91440" bIns="45720" anchor="t">
            <a:spAutoFit/>
          </a:bodyPr>
          <a:lstStyle/>
          <a:p>
            <a:r>
              <a:rPr lang="en-GB" sz="900">
                <a:solidFill>
                  <a:schemeClr val="bg1"/>
                </a:solidFill>
              </a:rPr>
              <a:t>Customer footprint Report V2025.1 Issued May 2025 valid for reporting customer carbon reports from May 2025 to May 2026.</a:t>
            </a:r>
          </a:p>
        </p:txBody>
      </p:sp>
      <p:pic>
        <p:nvPicPr>
          <p:cNvPr id="17" name="Picture 16">
            <a:extLst>
              <a:ext uri="{FF2B5EF4-FFF2-40B4-BE49-F238E27FC236}">
                <a16:creationId xmlns:a16="http://schemas.microsoft.com/office/drawing/2014/main" id="{89150F04-EF5B-F5DD-BD1F-A1ADD3251E2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72653" y="258155"/>
            <a:ext cx="3080926" cy="1149905"/>
          </a:xfrm>
          <a:prstGeom prst="rect">
            <a:avLst/>
          </a:prstGeom>
        </p:spPr>
      </p:pic>
      <p:sp>
        <p:nvSpPr>
          <p:cNvPr id="4" name="Title 1">
            <a:extLst>
              <a:ext uri="{FF2B5EF4-FFF2-40B4-BE49-F238E27FC236}">
                <a16:creationId xmlns:a16="http://schemas.microsoft.com/office/drawing/2014/main" id="{35649915-7C37-26B9-CBBB-D57C3FB12000}"/>
              </a:ext>
            </a:extLst>
          </p:cNvPr>
          <p:cNvSpPr txBox="1">
            <a:spLocks/>
          </p:cNvSpPr>
          <p:nvPr/>
        </p:nvSpPr>
        <p:spPr>
          <a:xfrm>
            <a:off x="8667686" y="4294240"/>
            <a:ext cx="3524314" cy="600127"/>
          </a:xfrm>
          <a:prstGeom prst="rect">
            <a:avLst/>
          </a:prstGeom>
        </p:spPr>
        <p:txBody>
          <a:bodyPr vert="horz" lIns="0" tIns="0" rIns="0" bIns="0" rtlCol="0" anchor="ctr" anchorCtr="0">
            <a:noAutofit/>
          </a:bodyPr>
          <a:lstStyle>
            <a:lvl1pPr algn="l" defTabSz="914400" rtl="0" eaLnBrk="1" latinLnBrk="0" hangingPunct="1">
              <a:lnSpc>
                <a:spcPct val="80000"/>
              </a:lnSpc>
              <a:spcBef>
                <a:spcPct val="0"/>
              </a:spcBef>
              <a:buNone/>
              <a:defRPr sz="3000" b="1" kern="1200" cap="all" baseline="0">
                <a:solidFill>
                  <a:schemeClr val="tx2"/>
                </a:solidFill>
                <a:latin typeface="RM First Class Inline" panose="04020805020B03030202" pitchFamily="82" charset="0"/>
                <a:ea typeface="+mj-ea"/>
                <a:cs typeface="+mj-cs"/>
              </a:defRPr>
            </a:lvl1pPr>
          </a:lstStyle>
          <a:p>
            <a:pPr>
              <a:lnSpc>
                <a:spcPts val="5500"/>
              </a:lnSpc>
            </a:pPr>
            <a:r>
              <a:rPr lang="en-GB">
                <a:latin typeface="Effra" panose="020B0603020203020204" pitchFamily="34" charset="0"/>
                <a:cs typeface="Effra" panose="020B0603020203020204" pitchFamily="34" charset="0"/>
              </a:rPr>
              <a:t>2024-25</a:t>
            </a:r>
          </a:p>
        </p:txBody>
      </p:sp>
    </p:spTree>
    <p:extLst>
      <p:ext uri="{BB962C8B-B14F-4D97-AF65-F5344CB8AC3E}">
        <p14:creationId xmlns:p14="http://schemas.microsoft.com/office/powerpoint/2010/main" val="3501407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89A4BB-2A54-63E4-9478-3E0AEA9A0918}"/>
              </a:ext>
            </a:extLst>
          </p:cNvPr>
          <p:cNvSpPr/>
          <p:nvPr/>
        </p:nvSpPr>
        <p:spPr>
          <a:xfrm>
            <a:off x="0" y="0"/>
            <a:ext cx="12192000" cy="101476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aphicFrame>
        <p:nvGraphicFramePr>
          <p:cNvPr id="6" name="Object 5" hidden="1">
            <a:extLst>
              <a:ext uri="{FF2B5EF4-FFF2-40B4-BE49-F238E27FC236}">
                <a16:creationId xmlns:a16="http://schemas.microsoft.com/office/drawing/2014/main" id="{B45EED85-4314-162D-8ACB-1AFE8F2CEDC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6" name="Object 5" hidden="1">
                        <a:extLst>
                          <a:ext uri="{FF2B5EF4-FFF2-40B4-BE49-F238E27FC236}">
                            <a16:creationId xmlns:a16="http://schemas.microsoft.com/office/drawing/2014/main" id="{B45EED85-4314-162D-8ACB-1AFE8F2CEDC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4F3CCDA-28E1-46C8-8C06-5224FC08225C}"/>
              </a:ext>
            </a:extLst>
          </p:cNvPr>
          <p:cNvSpPr>
            <a:spLocks noGrp="1"/>
          </p:cNvSpPr>
          <p:nvPr>
            <p:ph type="title"/>
          </p:nvPr>
        </p:nvSpPr>
        <p:spPr>
          <a:xfrm>
            <a:off x="389418" y="377368"/>
            <a:ext cx="4572875" cy="416157"/>
          </a:xfrm>
        </p:spPr>
        <p:txBody>
          <a:bodyPr vert="horz"/>
          <a:lstStyle/>
          <a:p>
            <a:r>
              <a:rPr lang="en-GB" b="1">
                <a:solidFill>
                  <a:schemeClr val="bg1"/>
                </a:solidFill>
                <a:latin typeface="Arial" panose="020B0604020202020204" pitchFamily="34" charset="0"/>
                <a:cs typeface="Arial" panose="020B0604020202020204" pitchFamily="34" charset="0"/>
              </a:rPr>
              <a:t>Our emissions profile</a:t>
            </a:r>
          </a:p>
        </p:txBody>
      </p:sp>
      <p:pic>
        <p:nvPicPr>
          <p:cNvPr id="7" name="Picture 6">
            <a:extLst>
              <a:ext uri="{FF2B5EF4-FFF2-40B4-BE49-F238E27FC236}">
                <a16:creationId xmlns:a16="http://schemas.microsoft.com/office/drawing/2014/main" id="{C3B7AE5E-4D44-1711-53D8-30A239D901C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468773" y="1445623"/>
            <a:ext cx="3181757" cy="5208815"/>
          </a:xfrm>
          <a:prstGeom prst="rect">
            <a:avLst/>
          </a:prstGeom>
        </p:spPr>
      </p:pic>
      <p:pic>
        <p:nvPicPr>
          <p:cNvPr id="4" name="Picture 3">
            <a:extLst>
              <a:ext uri="{FF2B5EF4-FFF2-40B4-BE49-F238E27FC236}">
                <a16:creationId xmlns:a16="http://schemas.microsoft.com/office/drawing/2014/main" id="{6CA222FD-5EA8-C6BA-4595-1CBC9BD106A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89893" y="203562"/>
            <a:ext cx="1628961" cy="607983"/>
          </a:xfrm>
          <a:prstGeom prst="rect">
            <a:avLst/>
          </a:prstGeom>
        </p:spPr>
      </p:pic>
      <p:pic>
        <p:nvPicPr>
          <p:cNvPr id="9" name="Picture 8">
            <a:extLst>
              <a:ext uri="{FF2B5EF4-FFF2-40B4-BE49-F238E27FC236}">
                <a16:creationId xmlns:a16="http://schemas.microsoft.com/office/drawing/2014/main" id="{77694558-48FD-E1E0-D853-A67F87BD28A0}"/>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48641" y="1362722"/>
            <a:ext cx="6723016" cy="5221269"/>
          </a:xfrm>
          <a:prstGeom prst="rect">
            <a:avLst/>
          </a:prstGeom>
        </p:spPr>
      </p:pic>
      <p:sp>
        <p:nvSpPr>
          <p:cNvPr id="12" name="TextBox 11">
            <a:extLst>
              <a:ext uri="{FF2B5EF4-FFF2-40B4-BE49-F238E27FC236}">
                <a16:creationId xmlns:a16="http://schemas.microsoft.com/office/drawing/2014/main" id="{718FD7DD-00C3-7312-3DDA-E42BE677FA4C}"/>
              </a:ext>
            </a:extLst>
          </p:cNvPr>
          <p:cNvSpPr txBox="1"/>
          <p:nvPr/>
        </p:nvSpPr>
        <p:spPr>
          <a:xfrm>
            <a:off x="603070" y="1132473"/>
            <a:ext cx="2987039" cy="199809"/>
          </a:xfrm>
          <a:prstGeom prst="rect">
            <a:avLst/>
          </a:prstGeom>
        </p:spPr>
        <p:txBody>
          <a:bodyPr vert="horz" wrap="square" lIns="0" tIns="0" rIns="0" bIns="0" rtlCol="0" anchor="t" anchorCtr="0">
            <a:normAutofit fontScale="85000" lnSpcReduction="20000"/>
          </a:bodyPr>
          <a:lstStyle/>
          <a:p>
            <a:r>
              <a:rPr lang="en-GB" b="1" u="sng">
                <a:solidFill>
                  <a:srgbClr val="DA202A"/>
                </a:solidFill>
              </a:rPr>
              <a:t>UNDERSTANDING OUR EMISSIONS</a:t>
            </a:r>
          </a:p>
        </p:txBody>
      </p:sp>
      <p:sp>
        <p:nvSpPr>
          <p:cNvPr id="13" name="TextBox 12">
            <a:extLst>
              <a:ext uri="{FF2B5EF4-FFF2-40B4-BE49-F238E27FC236}">
                <a16:creationId xmlns:a16="http://schemas.microsoft.com/office/drawing/2014/main" id="{F5796B01-7DE6-BF90-9739-4EB922F40690}"/>
              </a:ext>
            </a:extLst>
          </p:cNvPr>
          <p:cNvSpPr txBox="1"/>
          <p:nvPr/>
        </p:nvSpPr>
        <p:spPr>
          <a:xfrm>
            <a:off x="4001589" y="1132820"/>
            <a:ext cx="2987039" cy="199809"/>
          </a:xfrm>
          <a:prstGeom prst="rect">
            <a:avLst/>
          </a:prstGeom>
        </p:spPr>
        <p:txBody>
          <a:bodyPr vert="horz" wrap="square" lIns="0" tIns="0" rIns="0" bIns="0" rtlCol="0" anchor="t" anchorCtr="0">
            <a:normAutofit fontScale="85000" lnSpcReduction="20000"/>
          </a:bodyPr>
          <a:lstStyle/>
          <a:p>
            <a:r>
              <a:rPr lang="en-GB" b="1" u="sng">
                <a:solidFill>
                  <a:srgbClr val="DA202A"/>
                </a:solidFill>
              </a:rPr>
              <a:t>EMISSIONS BY SCOPE</a:t>
            </a:r>
          </a:p>
        </p:txBody>
      </p:sp>
      <p:sp>
        <p:nvSpPr>
          <p:cNvPr id="14" name="TextBox 13">
            <a:extLst>
              <a:ext uri="{FF2B5EF4-FFF2-40B4-BE49-F238E27FC236}">
                <a16:creationId xmlns:a16="http://schemas.microsoft.com/office/drawing/2014/main" id="{62E6319F-E8E3-A6B0-200F-91B43557F82A}"/>
              </a:ext>
            </a:extLst>
          </p:cNvPr>
          <p:cNvSpPr txBox="1"/>
          <p:nvPr/>
        </p:nvSpPr>
        <p:spPr>
          <a:xfrm>
            <a:off x="7541622" y="1158967"/>
            <a:ext cx="2987039" cy="199809"/>
          </a:xfrm>
          <a:prstGeom prst="rect">
            <a:avLst/>
          </a:prstGeom>
        </p:spPr>
        <p:txBody>
          <a:bodyPr vert="horz" wrap="square" lIns="0" tIns="0" rIns="0" bIns="0" rtlCol="0" anchor="t" anchorCtr="0">
            <a:normAutofit fontScale="85000" lnSpcReduction="20000"/>
          </a:bodyPr>
          <a:lstStyle/>
          <a:p>
            <a:r>
              <a:rPr lang="en-GB" b="1" u="sng">
                <a:solidFill>
                  <a:srgbClr val="DA202A"/>
                </a:solidFill>
              </a:rPr>
              <a:t>EMISSIONS BY ACTIVITY</a:t>
            </a:r>
          </a:p>
        </p:txBody>
      </p:sp>
      <p:sp>
        <p:nvSpPr>
          <p:cNvPr id="15" name="TextBox 14">
            <a:extLst>
              <a:ext uri="{FF2B5EF4-FFF2-40B4-BE49-F238E27FC236}">
                <a16:creationId xmlns:a16="http://schemas.microsoft.com/office/drawing/2014/main" id="{3CA1676C-071E-79F4-8815-2532634765D0}"/>
              </a:ext>
            </a:extLst>
          </p:cNvPr>
          <p:cNvSpPr txBox="1"/>
          <p:nvPr/>
        </p:nvSpPr>
        <p:spPr>
          <a:xfrm>
            <a:off x="3857897" y="2538957"/>
            <a:ext cx="7106194" cy="2873420"/>
          </a:xfrm>
          <a:prstGeom prst="rect">
            <a:avLst/>
          </a:prstGeom>
        </p:spPr>
        <p:txBody>
          <a:bodyPr vert="horz" wrap="square" lIns="0" tIns="0" rIns="0" bIns="0" rtlCol="0" anchor="t" anchorCtr="0">
            <a:normAutofit/>
          </a:bodyPr>
          <a:lstStyle/>
          <a:p>
            <a:endParaRPr lang="en-GB"/>
          </a:p>
        </p:txBody>
      </p:sp>
    </p:spTree>
    <p:extLst>
      <p:ext uri="{BB962C8B-B14F-4D97-AF65-F5344CB8AC3E}">
        <p14:creationId xmlns:p14="http://schemas.microsoft.com/office/powerpoint/2010/main" val="4135315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B5CC20D-AFE4-9B71-2424-4F84C95E90D8}"/>
              </a:ext>
            </a:extLst>
          </p:cNvPr>
          <p:cNvSpPr/>
          <p:nvPr/>
        </p:nvSpPr>
        <p:spPr>
          <a:xfrm>
            <a:off x="0" y="0"/>
            <a:ext cx="12192000" cy="13604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aphicFrame>
        <p:nvGraphicFramePr>
          <p:cNvPr id="5" name="think-cell data - do not delete" hidden="1">
            <a:extLst>
              <a:ext uri="{FF2B5EF4-FFF2-40B4-BE49-F238E27FC236}">
                <a16:creationId xmlns:a16="http://schemas.microsoft.com/office/drawing/2014/main" id="{1FADFD17-26DF-2867-BAB3-D76072EF205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60" imgH="360" progId="TCLayout.ActiveDocument.1">
                  <p:embed/>
                </p:oleObj>
              </mc:Choice>
              <mc:Fallback>
                <p:oleObj name="think-cell Slide" r:id="rId3" imgW="360" imgH="360" progId="TCLayout.ActiveDocument.1">
                  <p:embed/>
                  <p:pic>
                    <p:nvPicPr>
                      <p:cNvPr id="5" name="think-cell data - do not delete" hidden="1">
                        <a:extLst>
                          <a:ext uri="{FF2B5EF4-FFF2-40B4-BE49-F238E27FC236}">
                            <a16:creationId xmlns:a16="http://schemas.microsoft.com/office/drawing/2014/main" id="{1FADFD17-26DF-2867-BAB3-D76072EF205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4E9D659-D045-972A-EA99-BF4B2580296D}"/>
              </a:ext>
            </a:extLst>
          </p:cNvPr>
          <p:cNvSpPr>
            <a:spLocks noGrp="1"/>
          </p:cNvSpPr>
          <p:nvPr>
            <p:ph type="title"/>
          </p:nvPr>
        </p:nvSpPr>
        <p:spPr>
          <a:xfrm>
            <a:off x="389419" y="363081"/>
            <a:ext cx="5531880" cy="885856"/>
          </a:xfrm>
        </p:spPr>
        <p:txBody>
          <a:bodyPr vert="horz"/>
          <a:lstStyle/>
          <a:p>
            <a:pPr>
              <a:lnSpc>
                <a:spcPts val="3200"/>
              </a:lnSpc>
            </a:pPr>
            <a:r>
              <a:rPr lang="en-US" b="1">
                <a:solidFill>
                  <a:schemeClr val="bg1"/>
                </a:solidFill>
                <a:latin typeface="Arial" panose="020B0604020202020204" pitchFamily="34" charset="0"/>
                <a:cs typeface="Arial" panose="020B0604020202020204" pitchFamily="34" charset="0"/>
              </a:rPr>
              <a:t>And we remain on track to achieve Net-Zero by 2040…</a:t>
            </a:r>
          </a:p>
        </p:txBody>
      </p:sp>
      <p:graphicFrame>
        <p:nvGraphicFramePr>
          <p:cNvPr id="7" name="Table 10">
            <a:extLst>
              <a:ext uri="{FF2B5EF4-FFF2-40B4-BE49-F238E27FC236}">
                <a16:creationId xmlns:a16="http://schemas.microsoft.com/office/drawing/2014/main" id="{84B3A0BF-A575-78C1-486D-BC922F6A9AE3}"/>
              </a:ext>
            </a:extLst>
          </p:cNvPr>
          <p:cNvGraphicFramePr>
            <a:graphicFrameLocks noGrp="1"/>
          </p:cNvGraphicFramePr>
          <p:nvPr>
            <p:extLst>
              <p:ext uri="{D42A27DB-BD31-4B8C-83A1-F6EECF244321}">
                <p14:modId xmlns:p14="http://schemas.microsoft.com/office/powerpoint/2010/main" val="3820828138"/>
              </p:ext>
            </p:extLst>
          </p:nvPr>
        </p:nvGraphicFramePr>
        <p:xfrm>
          <a:off x="378269" y="1737353"/>
          <a:ext cx="10189614" cy="2613280"/>
        </p:xfrm>
        <a:graphic>
          <a:graphicData uri="http://schemas.openxmlformats.org/drawingml/2006/table">
            <a:tbl>
              <a:tblPr firstRow="1" bandRow="1">
                <a:tableStyleId>{5C22544A-7EE6-4342-B048-85BDC9FD1C3A}</a:tableStyleId>
              </a:tblPr>
              <a:tblGrid>
                <a:gridCol w="3377753">
                  <a:extLst>
                    <a:ext uri="{9D8B030D-6E8A-4147-A177-3AD203B41FA5}">
                      <a16:colId xmlns:a16="http://schemas.microsoft.com/office/drawing/2014/main" val="157228314"/>
                    </a:ext>
                  </a:extLst>
                </a:gridCol>
                <a:gridCol w="1795244">
                  <a:extLst>
                    <a:ext uri="{9D8B030D-6E8A-4147-A177-3AD203B41FA5}">
                      <a16:colId xmlns:a16="http://schemas.microsoft.com/office/drawing/2014/main" val="282771257"/>
                    </a:ext>
                  </a:extLst>
                </a:gridCol>
                <a:gridCol w="2589124">
                  <a:extLst>
                    <a:ext uri="{9D8B030D-6E8A-4147-A177-3AD203B41FA5}">
                      <a16:colId xmlns:a16="http://schemas.microsoft.com/office/drawing/2014/main" val="3104995879"/>
                    </a:ext>
                  </a:extLst>
                </a:gridCol>
                <a:gridCol w="338634">
                  <a:extLst>
                    <a:ext uri="{9D8B030D-6E8A-4147-A177-3AD203B41FA5}">
                      <a16:colId xmlns:a16="http://schemas.microsoft.com/office/drawing/2014/main" val="2104747749"/>
                    </a:ext>
                  </a:extLst>
                </a:gridCol>
                <a:gridCol w="2088859">
                  <a:extLst>
                    <a:ext uri="{9D8B030D-6E8A-4147-A177-3AD203B41FA5}">
                      <a16:colId xmlns:a16="http://schemas.microsoft.com/office/drawing/2014/main" val="3145723726"/>
                    </a:ext>
                  </a:extLst>
                </a:gridCol>
              </a:tblGrid>
              <a:tr h="347920">
                <a:tc gridSpan="2">
                  <a:txBody>
                    <a:bodyPr/>
                    <a:lstStyle/>
                    <a:p>
                      <a:pPr algn="l" rtl="0"/>
                      <a:r>
                        <a:rPr lang="en-GB" sz="1400" b="1" i="0">
                          <a:latin typeface="Arial"/>
                          <a:cs typeface="Arial"/>
                        </a:rPr>
                        <a:t>Decarbonisation targets  </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39B"/>
                    </a:solidFill>
                  </a:tcPr>
                </a:tc>
                <a:tc hMerge="1">
                  <a:txBody>
                    <a:bodyPr/>
                    <a:lstStyle/>
                    <a:p>
                      <a:endParaRPr lang="en-US"/>
                    </a:p>
                  </a:txBody>
                  <a:tcPr/>
                </a:tc>
                <a:tc>
                  <a:txBody>
                    <a:bodyPr/>
                    <a:lstStyle/>
                    <a:p>
                      <a:pPr algn="l" rtl="0"/>
                      <a:r>
                        <a:rPr lang="en-GB" sz="1400" b="1" i="0">
                          <a:solidFill>
                            <a:schemeClr val="bg1">
                              <a:lumMod val="95000"/>
                            </a:schemeClr>
                          </a:solidFill>
                          <a:latin typeface="Arial"/>
                          <a:cs typeface="Arial"/>
                        </a:rPr>
                        <a:t>Against base year (2020-21)</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39B"/>
                    </a:solidFill>
                  </a:tcPr>
                </a:tc>
                <a:tc gridSpan="2">
                  <a:txBody>
                    <a:bodyPr/>
                    <a:lstStyle/>
                    <a:p>
                      <a:pPr algn="l" rtl="0"/>
                      <a:r>
                        <a:rPr lang="en-GB" sz="1400" b="1" i="0">
                          <a:solidFill>
                            <a:schemeClr val="bg1">
                              <a:lumMod val="95000"/>
                            </a:schemeClr>
                          </a:solidFill>
                          <a:latin typeface="Arial"/>
                          <a:cs typeface="Arial"/>
                        </a:rPr>
                        <a:t>Status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39B"/>
                    </a:solidFill>
                  </a:tcPr>
                </a:tc>
                <a:tc hMerge="1">
                  <a:txBody>
                    <a:bodyPr/>
                    <a:lstStyle/>
                    <a:p>
                      <a:pPr algn="ctr" rtl="0"/>
                      <a:endParaRPr lang="en-GB">
                        <a:solidFill>
                          <a:schemeClr val="bg1">
                            <a:lumMod val="95000"/>
                          </a:schemeClr>
                        </a:solidFill>
                        <a:latin typeface="RM First Class Solid" panose="020B08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519967023"/>
                  </a:ext>
                </a:extLst>
              </a:tr>
              <a:tr h="377560">
                <a:tc>
                  <a:txBody>
                    <a:bodyPr/>
                    <a:lstStyle/>
                    <a:p>
                      <a:pPr algn="l" rtl="0"/>
                      <a:r>
                        <a:rPr lang="en-GB" sz="1600" b="1" i="0">
                          <a:latin typeface="Arial"/>
                          <a:cs typeface="Arial"/>
                        </a:rPr>
                        <a:t>Net-Zero (Scopes 1-3)</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a:cs typeface="Arial"/>
                        </a:rPr>
                        <a:t>-90% by 2040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a:cs typeface="Arial"/>
                        </a:rPr>
                        <a:t>-25%</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GB" sz="1600" b="1" i="0">
                          <a:solidFill>
                            <a:schemeClr val="tx1"/>
                          </a:solidFill>
                          <a:latin typeface="Arial"/>
                          <a:cs typeface="Arial"/>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0140868"/>
                  </a:ext>
                </a:extLst>
              </a:tr>
              <a:tr h="377560">
                <a:tc>
                  <a:txBody>
                    <a:bodyPr/>
                    <a:lstStyle/>
                    <a:p>
                      <a:pPr algn="l" rtl="0"/>
                      <a:r>
                        <a:rPr lang="en-GB" sz="1600" b="1" i="0">
                          <a:latin typeface="Arial"/>
                          <a:cs typeface="Arial"/>
                        </a:rPr>
                        <a:t>Scope 1-2 emissions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a:cs typeface="Arial"/>
                        </a:rPr>
                        <a:t>-50%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a:cs typeface="Arial"/>
                        </a:rPr>
                        <a:t>-27%</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GB" sz="1600" b="1" i="0">
                          <a:solidFill>
                            <a:schemeClr val="tx1"/>
                          </a:solidFill>
                          <a:latin typeface="Arial"/>
                          <a:cs typeface="Arial"/>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813471"/>
                  </a:ext>
                </a:extLst>
              </a:tr>
              <a:tr h="377560">
                <a:tc>
                  <a:txBody>
                    <a:bodyPr/>
                    <a:lstStyle/>
                    <a:p>
                      <a:pPr algn="l" rtl="0"/>
                      <a:r>
                        <a:rPr lang="en-GB" sz="1600" b="1" i="0">
                          <a:latin typeface="Arial"/>
                          <a:cs typeface="Arial"/>
                        </a:rPr>
                        <a:t>Scope 3 emissions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a:cs typeface="Arial"/>
                        </a:rPr>
                        <a:t>-25%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a:cs typeface="Arial"/>
                        </a:rPr>
                        <a:t>-24%</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GB" sz="1600" b="1" i="0">
                          <a:solidFill>
                            <a:schemeClr val="tx1"/>
                          </a:solidFill>
                          <a:latin typeface="Arial"/>
                          <a:cs typeface="Arial"/>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59455159"/>
                  </a:ext>
                </a:extLst>
              </a:tr>
              <a:tr h="377560">
                <a:tc>
                  <a:txBody>
                    <a:bodyPr/>
                    <a:lstStyle/>
                    <a:p>
                      <a:pPr algn="l" rtl="0"/>
                      <a:r>
                        <a:rPr lang="en-GB" sz="1600" b="1" i="0">
                          <a:latin typeface="Arial"/>
                          <a:cs typeface="Arial"/>
                        </a:rPr>
                        <a:t>Renewable electricity </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a:cs typeface="Arial"/>
                        </a:rPr>
                        <a:t>100% by 2022 </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a:cs typeface="Arial"/>
                        </a:rPr>
                        <a:t>100%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404044"/>
                          </a:solidFill>
                          <a:effectLst/>
                          <a:uLnTx/>
                          <a:uFillTx/>
                          <a:latin typeface="Arial"/>
                          <a:ea typeface="+mn-ea"/>
                          <a:cs typeface="Arial"/>
                        </a:rPr>
                        <a:t>Achieved*</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53106606"/>
                  </a:ext>
                </a:extLst>
              </a:tr>
              <a:tr h="377560">
                <a:tc>
                  <a:txBody>
                    <a:bodyPr/>
                    <a:lstStyle/>
                    <a:p>
                      <a:pPr algn="l" rtl="0"/>
                      <a:r>
                        <a:rPr lang="en-GB" sz="1600" b="1" i="0">
                          <a:latin typeface="Arial"/>
                          <a:cs typeface="Arial"/>
                        </a:rPr>
                        <a:t>Zero emission final mile</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a:cs typeface="Arial"/>
                        </a:rPr>
                        <a:t>100% by 2035</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a:cs typeface="Arial"/>
                        </a:rPr>
                        <a:t>27%</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404044"/>
                          </a:solidFill>
                          <a:effectLst/>
                          <a:uLnTx/>
                          <a:uFillTx/>
                          <a:latin typeface="Arial"/>
                          <a:ea typeface="+mn-ea"/>
                          <a:cs typeface="Arial"/>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50456378"/>
                  </a:ext>
                </a:extLst>
              </a:tr>
              <a:tr h="377560">
                <a:tc>
                  <a:txBody>
                    <a:bodyPr/>
                    <a:lstStyle/>
                    <a:p>
                      <a:pPr algn="l" rtl="0"/>
                      <a:r>
                        <a:rPr lang="en-GB" sz="1600" b="1" i="0">
                          <a:latin typeface="Arial"/>
                          <a:cs typeface="Arial"/>
                        </a:rPr>
                        <a:t>Zero emission company cars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a:cs typeface="Arial"/>
                        </a:rPr>
                        <a:t>100%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a:cs typeface="Arial"/>
                        </a:rPr>
                        <a:t>72%</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404044"/>
                          </a:solidFill>
                          <a:effectLst/>
                          <a:uLnTx/>
                          <a:uFillTx/>
                          <a:latin typeface="Arial"/>
                          <a:ea typeface="+mn-ea"/>
                          <a:cs typeface="Arial"/>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9221240"/>
                  </a:ext>
                </a:extLst>
              </a:tr>
            </a:tbl>
          </a:graphicData>
        </a:graphic>
      </p:graphicFrame>
      <p:grpSp>
        <p:nvGrpSpPr>
          <p:cNvPr id="6" name="Group 5">
            <a:extLst>
              <a:ext uri="{FF2B5EF4-FFF2-40B4-BE49-F238E27FC236}">
                <a16:creationId xmlns:a16="http://schemas.microsoft.com/office/drawing/2014/main" id="{2B58DA77-DF51-30BF-093F-706FD046E397}"/>
              </a:ext>
            </a:extLst>
          </p:cNvPr>
          <p:cNvGrpSpPr/>
          <p:nvPr/>
        </p:nvGrpSpPr>
        <p:grpSpPr>
          <a:xfrm>
            <a:off x="8191443" y="2169938"/>
            <a:ext cx="294746" cy="2100974"/>
            <a:chOff x="8208660" y="2006562"/>
            <a:chExt cx="335261" cy="2389763"/>
          </a:xfrm>
        </p:grpSpPr>
        <p:sp>
          <p:nvSpPr>
            <p:cNvPr id="8" name="Oval 7">
              <a:extLst>
                <a:ext uri="{FF2B5EF4-FFF2-40B4-BE49-F238E27FC236}">
                  <a16:creationId xmlns:a16="http://schemas.microsoft.com/office/drawing/2014/main" id="{B78FEE2C-CF1A-5601-67E7-826A9FD3A763}"/>
                </a:ext>
              </a:extLst>
            </p:cNvPr>
            <p:cNvSpPr/>
            <p:nvPr/>
          </p:nvSpPr>
          <p:spPr>
            <a:xfrm>
              <a:off x="8223500" y="2006562"/>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9" name="Oval 8">
              <a:extLst>
                <a:ext uri="{FF2B5EF4-FFF2-40B4-BE49-F238E27FC236}">
                  <a16:creationId xmlns:a16="http://schemas.microsoft.com/office/drawing/2014/main" id="{3C35F3DB-5228-49F3-DCED-2AE111742407}"/>
                </a:ext>
              </a:extLst>
            </p:cNvPr>
            <p:cNvSpPr/>
            <p:nvPr/>
          </p:nvSpPr>
          <p:spPr>
            <a:xfrm>
              <a:off x="8223501" y="2418429"/>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0" name="Oval 9">
              <a:extLst>
                <a:ext uri="{FF2B5EF4-FFF2-40B4-BE49-F238E27FC236}">
                  <a16:creationId xmlns:a16="http://schemas.microsoft.com/office/drawing/2014/main" id="{6B5E6CF5-53EE-E7A7-F5D6-0A97D89D5457}"/>
                </a:ext>
              </a:extLst>
            </p:cNvPr>
            <p:cNvSpPr/>
            <p:nvPr/>
          </p:nvSpPr>
          <p:spPr>
            <a:xfrm>
              <a:off x="8219983" y="2845862"/>
              <a:ext cx="272027" cy="254224"/>
            </a:xfrm>
            <a:prstGeom prst="ellipse">
              <a:avLst/>
            </a:prstGeom>
            <a:noFill/>
            <a:ln w="44450">
              <a:solidFill>
                <a:srgbClr val="068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2" name="Oval 11">
              <a:extLst>
                <a:ext uri="{FF2B5EF4-FFF2-40B4-BE49-F238E27FC236}">
                  <a16:creationId xmlns:a16="http://schemas.microsoft.com/office/drawing/2014/main" id="{2F09AB04-9E93-AC01-5A7F-5AD08F794B1E}"/>
                </a:ext>
              </a:extLst>
            </p:cNvPr>
            <p:cNvSpPr/>
            <p:nvPr/>
          </p:nvSpPr>
          <p:spPr>
            <a:xfrm>
              <a:off x="8208660" y="4142101"/>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pic>
          <p:nvPicPr>
            <p:cNvPr id="13" name="Graphic 12" descr="Checkmark with solid fill">
              <a:extLst>
                <a:ext uri="{FF2B5EF4-FFF2-40B4-BE49-F238E27FC236}">
                  <a16:creationId xmlns:a16="http://schemas.microsoft.com/office/drawing/2014/main" id="{084A700D-BB43-C08A-5AAA-9FD3E079938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08660" y="3230963"/>
              <a:ext cx="335261" cy="335261"/>
            </a:xfrm>
            <a:prstGeom prst="rect">
              <a:avLst/>
            </a:prstGeom>
          </p:spPr>
        </p:pic>
      </p:grpSp>
      <p:graphicFrame>
        <p:nvGraphicFramePr>
          <p:cNvPr id="16" name="Table 15">
            <a:extLst>
              <a:ext uri="{FF2B5EF4-FFF2-40B4-BE49-F238E27FC236}">
                <a16:creationId xmlns:a16="http://schemas.microsoft.com/office/drawing/2014/main" id="{0E9D42E9-387D-3073-C196-96E795DB89BC}"/>
              </a:ext>
            </a:extLst>
          </p:cNvPr>
          <p:cNvGraphicFramePr>
            <a:graphicFrameLocks noGrp="1"/>
          </p:cNvGraphicFramePr>
          <p:nvPr>
            <p:extLst>
              <p:ext uri="{D42A27DB-BD31-4B8C-83A1-F6EECF244321}">
                <p14:modId xmlns:p14="http://schemas.microsoft.com/office/powerpoint/2010/main" val="1288644516"/>
              </p:ext>
            </p:extLst>
          </p:nvPr>
        </p:nvGraphicFramePr>
        <p:xfrm>
          <a:off x="378269" y="4698055"/>
          <a:ext cx="10189614" cy="1090559"/>
        </p:xfrm>
        <a:graphic>
          <a:graphicData uri="http://schemas.openxmlformats.org/drawingml/2006/table">
            <a:tbl>
              <a:tblPr firstRow="1" bandRow="1">
                <a:tableStyleId>{5C22544A-7EE6-4342-B048-85BDC9FD1C3A}</a:tableStyleId>
              </a:tblPr>
              <a:tblGrid>
                <a:gridCol w="3077744">
                  <a:extLst>
                    <a:ext uri="{9D8B030D-6E8A-4147-A177-3AD203B41FA5}">
                      <a16:colId xmlns:a16="http://schemas.microsoft.com/office/drawing/2014/main" val="1332113265"/>
                    </a:ext>
                  </a:extLst>
                </a:gridCol>
                <a:gridCol w="2038525">
                  <a:extLst>
                    <a:ext uri="{9D8B030D-6E8A-4147-A177-3AD203B41FA5}">
                      <a16:colId xmlns:a16="http://schemas.microsoft.com/office/drawing/2014/main" val="3723090157"/>
                    </a:ext>
                  </a:extLst>
                </a:gridCol>
                <a:gridCol w="2623550">
                  <a:extLst>
                    <a:ext uri="{9D8B030D-6E8A-4147-A177-3AD203B41FA5}">
                      <a16:colId xmlns:a16="http://schemas.microsoft.com/office/drawing/2014/main" val="698467556"/>
                    </a:ext>
                  </a:extLst>
                </a:gridCol>
                <a:gridCol w="346152">
                  <a:extLst>
                    <a:ext uri="{9D8B030D-6E8A-4147-A177-3AD203B41FA5}">
                      <a16:colId xmlns:a16="http://schemas.microsoft.com/office/drawing/2014/main" val="3787144696"/>
                    </a:ext>
                  </a:extLst>
                </a:gridCol>
                <a:gridCol w="2103643">
                  <a:extLst>
                    <a:ext uri="{9D8B030D-6E8A-4147-A177-3AD203B41FA5}">
                      <a16:colId xmlns:a16="http://schemas.microsoft.com/office/drawing/2014/main" val="3978418604"/>
                    </a:ext>
                  </a:extLst>
                </a:gridCol>
              </a:tblGrid>
              <a:tr h="364596">
                <a:tc gridSpan="2">
                  <a:txBody>
                    <a:bodyPr/>
                    <a:lstStyle/>
                    <a:p>
                      <a:pPr algn="l" rtl="0"/>
                      <a:r>
                        <a:rPr lang="en-GB" sz="1400">
                          <a:latin typeface="RM First Class Solid" panose="020B0802020202020204" pitchFamily="34" charset="0"/>
                        </a:rPr>
                        <a:t>Environmental Targets  </a:t>
                      </a:r>
                    </a:p>
                  </a:txBody>
                  <a:tcPr>
                    <a:lnL w="12700" cmpd="sng">
                      <a:noFill/>
                    </a:lnL>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39B"/>
                    </a:solidFill>
                  </a:tcPr>
                </a:tc>
                <a:tc hMerge="1">
                  <a:txBody>
                    <a:bodyPr/>
                    <a:lstStyle/>
                    <a:p>
                      <a:endParaRPr lang="en-US"/>
                    </a:p>
                  </a:txBody>
                  <a:tcPr>
                    <a:lnL w="12700" cmpd="sng">
                      <a:noFill/>
                    </a:lnL>
                  </a:tcPr>
                </a:tc>
                <a:tc>
                  <a:txBody>
                    <a:bodyPr/>
                    <a:lstStyle/>
                    <a:p>
                      <a:pPr algn="l" rtl="0"/>
                      <a:r>
                        <a:rPr lang="en-GB" sz="1400">
                          <a:solidFill>
                            <a:schemeClr val="bg1">
                              <a:lumMod val="95000"/>
                            </a:schemeClr>
                          </a:solidFill>
                          <a:latin typeface="RM First Class Solid" panose="020B0802020202020204" pitchFamily="34" charset="0"/>
                        </a:rPr>
                        <a:t>Against base year (2020-21)</a:t>
                      </a:r>
                    </a:p>
                  </a:txBody>
                  <a:tcPr>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39B"/>
                    </a:solidFill>
                  </a:tcPr>
                </a:tc>
                <a:tc gridSpan="2">
                  <a:txBody>
                    <a:bodyPr/>
                    <a:lstStyle/>
                    <a:p>
                      <a:pPr algn="l" rtl="0"/>
                      <a:r>
                        <a:rPr lang="en-GB" sz="1400">
                          <a:solidFill>
                            <a:schemeClr val="bg1">
                              <a:lumMod val="95000"/>
                            </a:schemeClr>
                          </a:solidFill>
                          <a:latin typeface="RM First Class Solid" panose="020B0802020202020204" pitchFamily="34" charset="0"/>
                        </a:rPr>
                        <a:t>Status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39B"/>
                    </a:solidFill>
                  </a:tcPr>
                </a:tc>
                <a:tc hMerge="1">
                  <a:txBody>
                    <a:bodyPr/>
                    <a:lstStyle/>
                    <a:p>
                      <a:pPr algn="ctr" rtl="0"/>
                      <a:endParaRPr lang="en-GB">
                        <a:solidFill>
                          <a:schemeClr val="bg1">
                            <a:lumMod val="95000"/>
                          </a:schemeClr>
                        </a:solidFill>
                        <a:latin typeface="RM First Class Solid" panose="020B08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789733286"/>
                  </a:ext>
                </a:extLst>
              </a:tr>
              <a:tr h="333842">
                <a:tc>
                  <a:txBody>
                    <a:bodyPr/>
                    <a:lstStyle/>
                    <a:p>
                      <a:pPr rtl="0"/>
                      <a:r>
                        <a:rPr lang="en-GB" sz="1600" b="1" i="0">
                          <a:latin typeface="Arial" panose="020B0604020202020204" pitchFamily="34" charset="0"/>
                          <a:cs typeface="Arial" panose="020B0604020202020204" pitchFamily="34" charset="0"/>
                        </a:rPr>
                        <a:t>Water use</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panose="020B0604020202020204" pitchFamily="34" charset="0"/>
                          <a:cs typeface="Arial" panose="020B0604020202020204" pitchFamily="34" charset="0"/>
                        </a:rPr>
                        <a:t>-25%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panose="020B0604020202020204" pitchFamily="34" charset="0"/>
                          <a:cs typeface="Arial" panose="020B0604020202020204" pitchFamily="34" charset="0"/>
                        </a:rPr>
                        <a:t>-6%</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404044"/>
                          </a:solidFill>
                          <a:effectLst/>
                          <a:uLnTx/>
                          <a:uFillTx/>
                          <a:latin typeface="Arial" panose="020B0604020202020204" pitchFamily="34" charset="0"/>
                          <a:ea typeface="+mn-ea"/>
                          <a:cs typeface="Arial" panose="020B0604020202020204" pitchFamily="34" charset="0"/>
                        </a:rPr>
                        <a:t>Ongoing focus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24893685"/>
                  </a:ext>
                </a:extLst>
              </a:tr>
              <a:tr h="390683">
                <a:tc>
                  <a:txBody>
                    <a:bodyPr/>
                    <a:lstStyle/>
                    <a:p>
                      <a:pPr rtl="0"/>
                      <a:r>
                        <a:rPr lang="en-GB" sz="1600" b="1" i="0">
                          <a:latin typeface="Arial" panose="020B0604020202020204" pitchFamily="34" charset="0"/>
                          <a:cs typeface="Arial" panose="020B0604020202020204" pitchFamily="34" charset="0"/>
                        </a:rPr>
                        <a:t>Waste disposed</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sz="1600" b="1" i="0">
                          <a:latin typeface="Arial" panose="020B0604020202020204" pitchFamily="34" charset="0"/>
                          <a:cs typeface="Arial" panose="020B0604020202020204" pitchFamily="34" charset="0"/>
                        </a:rPr>
                        <a:t>-25%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sz="1600" b="1" i="0">
                          <a:solidFill>
                            <a:schemeClr val="tx1"/>
                          </a:solidFill>
                          <a:latin typeface="Arial" panose="020B0604020202020204" pitchFamily="34" charset="0"/>
                          <a:cs typeface="Arial" panose="020B0604020202020204" pitchFamily="34" charset="0"/>
                        </a:rPr>
                        <a:t>-24%</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sz="1600" b="1" i="0">
                        <a:solidFill>
                          <a:schemeClr val="tx1"/>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404044"/>
                          </a:solidFill>
                          <a:effectLst/>
                          <a:uLnTx/>
                          <a:uFillTx/>
                          <a:latin typeface="Arial" panose="020B0604020202020204" pitchFamily="34" charset="0"/>
                          <a:ea typeface="+mn-ea"/>
                          <a:cs typeface="Arial" panose="020B060402020202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07024581"/>
                  </a:ext>
                </a:extLst>
              </a:tr>
            </a:tbl>
          </a:graphicData>
        </a:graphic>
      </p:graphicFrame>
      <p:grpSp>
        <p:nvGrpSpPr>
          <p:cNvPr id="11" name="Group 10">
            <a:extLst>
              <a:ext uri="{FF2B5EF4-FFF2-40B4-BE49-F238E27FC236}">
                <a16:creationId xmlns:a16="http://schemas.microsoft.com/office/drawing/2014/main" id="{8C754B65-E811-8C27-75E7-69C940894246}"/>
              </a:ext>
            </a:extLst>
          </p:cNvPr>
          <p:cNvGrpSpPr/>
          <p:nvPr/>
        </p:nvGrpSpPr>
        <p:grpSpPr>
          <a:xfrm>
            <a:off x="8191443" y="5111459"/>
            <a:ext cx="249109" cy="600695"/>
            <a:chOff x="8215802" y="5345684"/>
            <a:chExt cx="272027" cy="655959"/>
          </a:xfrm>
        </p:grpSpPr>
        <p:sp>
          <p:nvSpPr>
            <p:cNvPr id="17" name="Oval 16">
              <a:extLst>
                <a:ext uri="{FF2B5EF4-FFF2-40B4-BE49-F238E27FC236}">
                  <a16:creationId xmlns:a16="http://schemas.microsoft.com/office/drawing/2014/main" id="{1C1632EE-66C9-AB89-A680-8D6B31B8621C}"/>
                </a:ext>
              </a:extLst>
            </p:cNvPr>
            <p:cNvSpPr/>
            <p:nvPr/>
          </p:nvSpPr>
          <p:spPr>
            <a:xfrm>
              <a:off x="8215802" y="5345684"/>
              <a:ext cx="272027" cy="254224"/>
            </a:xfrm>
            <a:prstGeom prst="ellipse">
              <a:avLst/>
            </a:prstGeom>
            <a:noFill/>
            <a:ln w="44450">
              <a:solidFill>
                <a:srgbClr val="F19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8" name="Oval 17">
              <a:extLst>
                <a:ext uri="{FF2B5EF4-FFF2-40B4-BE49-F238E27FC236}">
                  <a16:creationId xmlns:a16="http://schemas.microsoft.com/office/drawing/2014/main" id="{C7417331-5409-1699-D6AE-4AD050C9C13A}"/>
                </a:ext>
              </a:extLst>
            </p:cNvPr>
            <p:cNvSpPr/>
            <p:nvPr/>
          </p:nvSpPr>
          <p:spPr>
            <a:xfrm>
              <a:off x="8221840" y="5747419"/>
              <a:ext cx="265989"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grpSp>
      <p:sp>
        <p:nvSpPr>
          <p:cNvPr id="20" name="TextBox 19">
            <a:extLst>
              <a:ext uri="{FF2B5EF4-FFF2-40B4-BE49-F238E27FC236}">
                <a16:creationId xmlns:a16="http://schemas.microsoft.com/office/drawing/2014/main" id="{E40F184D-6747-3058-67D3-90226E4FBB44}"/>
              </a:ext>
            </a:extLst>
          </p:cNvPr>
          <p:cNvSpPr txBox="1"/>
          <p:nvPr/>
        </p:nvSpPr>
        <p:spPr>
          <a:xfrm>
            <a:off x="683981" y="6450477"/>
            <a:ext cx="7783446" cy="228528"/>
          </a:xfrm>
          <a:prstGeom prst="rect">
            <a:avLst/>
          </a:prstGeom>
        </p:spPr>
        <p:txBody>
          <a:bodyPr vert="horz" wrap="square" lIns="0" tIns="0" rIns="0" bIns="0" rtlCol="0" anchor="t" anchorCtr="0">
            <a:normAutofit/>
          </a:bodyPr>
          <a:lstStyle/>
          <a:p>
            <a:r>
              <a:rPr lang="en-GB" sz="1000" b="1">
                <a:latin typeface="Arial" panose="020B0604020202020204" pitchFamily="34" charset="0"/>
                <a:cs typeface="Arial" panose="020B0604020202020204" pitchFamily="34" charset="0"/>
              </a:rPr>
              <a:t>*</a:t>
            </a:r>
            <a:r>
              <a:rPr lang="en-GB" sz="1000" b="1">
                <a:solidFill>
                  <a:srgbClr val="404044"/>
                </a:solidFill>
                <a:latin typeface="Arial" panose="020B0604020202020204" pitchFamily="34" charset="0"/>
                <a:cs typeface="Arial" panose="020B0604020202020204" pitchFamily="34" charset="0"/>
              </a:rPr>
              <a:t>Ta</a:t>
            </a:r>
            <a:r>
              <a:rPr kumimoji="0" lang="en-GB" sz="1000" b="1" u="none" strike="noStrike" kern="1200" cap="none" spc="0" normalizeH="0" baseline="0" noProof="0" err="1">
                <a:ln>
                  <a:noFill/>
                </a:ln>
                <a:solidFill>
                  <a:srgbClr val="404044"/>
                </a:solidFill>
                <a:effectLst/>
                <a:uLnTx/>
                <a:uFillTx/>
                <a:latin typeface="Arial" panose="020B0604020202020204" pitchFamily="34" charset="0"/>
                <a:cs typeface="Arial" panose="020B0604020202020204" pitchFamily="34" charset="0"/>
              </a:rPr>
              <a:t>rget</a:t>
            </a:r>
            <a:r>
              <a:rPr kumimoji="0" lang="en-GB" sz="1000" b="1" u="none" strike="noStrike" kern="1200" cap="none" spc="0" normalizeH="0" baseline="0" noProof="0">
                <a:ln>
                  <a:noFill/>
                </a:ln>
                <a:solidFill>
                  <a:srgbClr val="404044"/>
                </a:solidFill>
                <a:effectLst/>
                <a:uLnTx/>
                <a:uFillTx/>
                <a:latin typeface="Arial" panose="020B0604020202020204" pitchFamily="34" charset="0"/>
                <a:cs typeface="Arial" panose="020B0604020202020204" pitchFamily="34" charset="0"/>
              </a:rPr>
              <a:t> to be maintained going forward.</a:t>
            </a:r>
            <a:endParaRPr lang="en-GB" sz="1000" b="1">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28027341-02CC-BACE-2169-A237B4B9849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289893" y="203562"/>
            <a:ext cx="1628961" cy="607983"/>
          </a:xfrm>
          <a:prstGeom prst="rect">
            <a:avLst/>
          </a:prstGeom>
        </p:spPr>
      </p:pic>
      <p:sp>
        <p:nvSpPr>
          <p:cNvPr id="15" name="Oval 14">
            <a:extLst>
              <a:ext uri="{FF2B5EF4-FFF2-40B4-BE49-F238E27FC236}">
                <a16:creationId xmlns:a16="http://schemas.microsoft.com/office/drawing/2014/main" id="{B64677E3-9C1E-C189-93E5-B7E399469DAF}"/>
              </a:ext>
            </a:extLst>
          </p:cNvPr>
          <p:cNvSpPr/>
          <p:nvPr/>
        </p:nvSpPr>
        <p:spPr>
          <a:xfrm>
            <a:off x="8188021" y="3678962"/>
            <a:ext cx="239154" cy="223503"/>
          </a:xfrm>
          <a:prstGeom prst="ellipse">
            <a:avLst/>
          </a:prstGeom>
          <a:noFill/>
          <a:ln w="44450">
            <a:solidFill>
              <a:srgbClr val="068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Tree>
    <p:extLst>
      <p:ext uri="{BB962C8B-B14F-4D97-AF65-F5344CB8AC3E}">
        <p14:creationId xmlns:p14="http://schemas.microsoft.com/office/powerpoint/2010/main" val="2868382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010C17F-8D84-B442-D324-61A0D6CE3C37}"/>
              </a:ext>
            </a:extLst>
          </p:cNvPr>
          <p:cNvSpPr/>
          <p:nvPr/>
        </p:nvSpPr>
        <p:spPr>
          <a:xfrm>
            <a:off x="0" y="0"/>
            <a:ext cx="12192000" cy="101476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aphicFrame>
        <p:nvGraphicFramePr>
          <p:cNvPr id="24" name="Object 23" hidden="1">
            <a:extLst>
              <a:ext uri="{FF2B5EF4-FFF2-40B4-BE49-F238E27FC236}">
                <a16:creationId xmlns:a16="http://schemas.microsoft.com/office/drawing/2014/main" id="{4A3DAE83-8B0B-38CA-9F7C-165059834BA6}"/>
              </a:ext>
            </a:extLst>
          </p:cNvPr>
          <p:cNvGraphicFramePr>
            <a:graphicFrameLocks noChangeAspect="1"/>
          </p:cNvGraphicFramePr>
          <p:nvPr>
            <p:custDataLst>
              <p:tags r:id="rId1"/>
            </p:custDataLst>
            <p:extLst>
              <p:ext uri="{D42A27DB-BD31-4B8C-83A1-F6EECF244321}">
                <p14:modId xmlns:p14="http://schemas.microsoft.com/office/powerpoint/2010/main" val="2617850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24" name="Object 23" hidden="1">
                        <a:extLst>
                          <a:ext uri="{FF2B5EF4-FFF2-40B4-BE49-F238E27FC236}">
                            <a16:creationId xmlns:a16="http://schemas.microsoft.com/office/drawing/2014/main" id="{4A3DAE83-8B0B-38CA-9F7C-165059834BA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0" name="Table 30">
            <a:extLst>
              <a:ext uri="{FF2B5EF4-FFF2-40B4-BE49-F238E27FC236}">
                <a16:creationId xmlns:a16="http://schemas.microsoft.com/office/drawing/2014/main" id="{3905E68F-923B-1A01-75C5-461F60B9B1D8}"/>
              </a:ext>
            </a:extLst>
          </p:cNvPr>
          <p:cNvGraphicFramePr>
            <a:graphicFrameLocks noGrp="1"/>
          </p:cNvGraphicFramePr>
          <p:nvPr>
            <p:extLst>
              <p:ext uri="{D42A27DB-BD31-4B8C-83A1-F6EECF244321}">
                <p14:modId xmlns:p14="http://schemas.microsoft.com/office/powerpoint/2010/main" val="1071761751"/>
              </p:ext>
            </p:extLst>
          </p:nvPr>
        </p:nvGraphicFramePr>
        <p:xfrm>
          <a:off x="505658" y="2386885"/>
          <a:ext cx="6902371" cy="2906107"/>
        </p:xfrm>
        <a:graphic>
          <a:graphicData uri="http://schemas.openxmlformats.org/drawingml/2006/table">
            <a:tbl>
              <a:tblPr firstRow="1" bandRow="1">
                <a:tableStyleId>{21E4AEA4-8DFA-4A89-87EB-49C32662AFE0}</a:tableStyleId>
              </a:tblPr>
              <a:tblGrid>
                <a:gridCol w="4060689">
                  <a:extLst>
                    <a:ext uri="{9D8B030D-6E8A-4147-A177-3AD203B41FA5}">
                      <a16:colId xmlns:a16="http://schemas.microsoft.com/office/drawing/2014/main" val="1641353858"/>
                    </a:ext>
                  </a:extLst>
                </a:gridCol>
                <a:gridCol w="2841682">
                  <a:extLst>
                    <a:ext uri="{9D8B030D-6E8A-4147-A177-3AD203B41FA5}">
                      <a16:colId xmlns:a16="http://schemas.microsoft.com/office/drawing/2014/main" val="1475539731"/>
                    </a:ext>
                  </a:extLst>
                </a:gridCol>
              </a:tblGrid>
              <a:tr h="367468">
                <a:tc>
                  <a:txBody>
                    <a:bodyPr/>
                    <a:lstStyle/>
                    <a:p>
                      <a:r>
                        <a:rPr lang="en-GB" sz="1600" b="1" i="0" kern="1200">
                          <a:solidFill>
                            <a:schemeClr val="bg1"/>
                          </a:solidFill>
                          <a:latin typeface="Arial" panose="020B0604020202020204" pitchFamily="34" charset="0"/>
                          <a:cs typeface="Arial" panose="020B0604020202020204" pitchFamily="34" charset="0"/>
                        </a:rPr>
                        <a:t>Customer carbon breakdown</a:t>
                      </a:r>
                      <a:endParaRPr lang="en-GB" sz="1600" b="1" i="0" kern="1200">
                        <a:solidFill>
                          <a:schemeClr val="bg1"/>
                        </a:solidFill>
                        <a:latin typeface="Arial" panose="020B0604020202020204" pitchFamily="34" charset="0"/>
                        <a:ea typeface="+mj-ea"/>
                        <a:cs typeface="Arial" panose="020B0604020202020204" pitchFamily="34" charset="0"/>
                      </a:endParaRPr>
                    </a:p>
                  </a:txBody>
                  <a:tcPr>
                    <a:solidFill>
                      <a:srgbClr val="054F9B"/>
                    </a:solidFill>
                  </a:tcPr>
                </a:tc>
                <a:tc>
                  <a:txBody>
                    <a:bodyPr/>
                    <a:lstStyle/>
                    <a:p>
                      <a:r>
                        <a:rPr lang="en-GB" sz="1600" b="1" i="0" kern="1200">
                          <a:solidFill>
                            <a:schemeClr val="bg1"/>
                          </a:solidFill>
                          <a:latin typeface="Arial" panose="020B0604020202020204" pitchFamily="34" charset="0"/>
                          <a:cs typeface="Arial" panose="020B0604020202020204" pitchFamily="34" charset="0"/>
                        </a:rPr>
                        <a:t>Carbon emissions (tCO</a:t>
                      </a:r>
                      <a:r>
                        <a:rPr lang="en-GB" sz="1600" b="1" i="0" kern="1200" baseline="-25000">
                          <a:solidFill>
                            <a:schemeClr val="bg1"/>
                          </a:solidFill>
                          <a:latin typeface="Arial" panose="020B0604020202020204" pitchFamily="34" charset="0"/>
                          <a:cs typeface="Arial" panose="020B0604020202020204" pitchFamily="34" charset="0"/>
                        </a:rPr>
                        <a:t>2</a:t>
                      </a:r>
                      <a:r>
                        <a:rPr lang="en-GB" sz="1600" b="1" i="0" kern="1200">
                          <a:solidFill>
                            <a:schemeClr val="bg1"/>
                          </a:solidFill>
                          <a:latin typeface="Arial" panose="020B0604020202020204" pitchFamily="34" charset="0"/>
                          <a:cs typeface="Arial" panose="020B0604020202020204" pitchFamily="34" charset="0"/>
                        </a:rPr>
                        <a:t>e):</a:t>
                      </a:r>
                      <a:endParaRPr lang="en-GB" sz="1600" b="1" i="0" kern="1200">
                        <a:solidFill>
                          <a:schemeClr val="bg1"/>
                        </a:solidFill>
                        <a:latin typeface="Arial" panose="020B0604020202020204" pitchFamily="34" charset="0"/>
                        <a:ea typeface="+mj-ea"/>
                        <a:cs typeface="Arial" panose="020B0604020202020204" pitchFamily="34" charset="0"/>
                      </a:endParaRPr>
                    </a:p>
                  </a:txBody>
                  <a:tcPr>
                    <a:solidFill>
                      <a:srgbClr val="054F9B"/>
                    </a:solidFill>
                  </a:tcPr>
                </a:tc>
                <a:extLst>
                  <a:ext uri="{0D108BD9-81ED-4DB2-BD59-A6C34878D82A}">
                    <a16:rowId xmlns:a16="http://schemas.microsoft.com/office/drawing/2014/main" val="4154034729"/>
                  </a:ext>
                </a:extLst>
              </a:tr>
              <a:tr h="443351">
                <a:tc>
                  <a:txBody>
                    <a:bodyPr/>
                    <a:lstStyle/>
                    <a:p>
                      <a:r>
                        <a:rPr lang="en-GB" b="1" i="0">
                          <a:latin typeface="Arial" panose="020B0604020202020204" pitchFamily="34" charset="0"/>
                          <a:cs typeface="Arial" panose="020B0604020202020204" pitchFamily="34" charset="0"/>
                        </a:rPr>
                        <a:t>Total Emissions</a:t>
                      </a:r>
                    </a:p>
                  </a:txBody>
                  <a:tcPr/>
                </a:tc>
                <a:tc>
                  <a:txBody>
                    <a:bodyPr/>
                    <a:lstStyle/>
                    <a:p>
                      <a:pPr algn="ctr"/>
                      <a:r>
                        <a:rPr lang="en-GB" b="1" i="0">
                          <a:latin typeface="Arial" panose="020B0604020202020204" pitchFamily="34" charset="0"/>
                          <a:cs typeface="Arial" panose="020B0604020202020204" pitchFamily="34" charset="0"/>
                        </a:rPr>
                        <a:t>[xxx]</a:t>
                      </a:r>
                    </a:p>
                  </a:txBody>
                  <a:tcPr anchor="ctr"/>
                </a:tc>
                <a:extLst>
                  <a:ext uri="{0D108BD9-81ED-4DB2-BD59-A6C34878D82A}">
                    <a16:rowId xmlns:a16="http://schemas.microsoft.com/office/drawing/2014/main" val="2786714853"/>
                  </a:ext>
                </a:extLst>
              </a:tr>
              <a:tr h="443351">
                <a:tc>
                  <a:txBody>
                    <a:bodyPr/>
                    <a:lstStyle/>
                    <a:p>
                      <a:r>
                        <a:rPr lang="en-GB" b="1" i="0">
                          <a:latin typeface="Arial" panose="020B0604020202020204" pitchFamily="34" charset="0"/>
                          <a:cs typeface="Arial" panose="020B0604020202020204" pitchFamily="34" charset="0"/>
                        </a:rPr>
                        <a:t>Scope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404044"/>
                          </a:solidFill>
                          <a:effectLst/>
                          <a:uLnTx/>
                          <a:uFillTx/>
                          <a:latin typeface="Arial" panose="020B0604020202020204" pitchFamily="34" charset="0"/>
                          <a:cs typeface="Arial" panose="020B0604020202020204" pitchFamily="34" charset="0"/>
                        </a:rPr>
                        <a:t>[xxx]</a:t>
                      </a:r>
                      <a:endParaRPr kumimoji="0" lang="en-GB" sz="1800" b="1" i="0" u="none" strike="noStrike" kern="1200" cap="none" spc="0" normalizeH="0" baseline="0" noProof="0">
                        <a:ln>
                          <a:noFill/>
                        </a:ln>
                        <a:solidFill>
                          <a:srgbClr val="404044"/>
                        </a:solidFill>
                        <a:effectLst/>
                        <a:uLnTx/>
                        <a:uFillTx/>
                        <a:latin typeface="Arial" panose="020B0604020202020204" pitchFamily="34" charset="0"/>
                        <a:ea typeface="+mn-ea"/>
                        <a:cs typeface="Arial" panose="020B0604020202020204" pitchFamily="34" charset="0"/>
                      </a:endParaRPr>
                    </a:p>
                  </a:txBody>
                  <a:tcPr anchor="ctr"/>
                </a:tc>
                <a:extLst>
                  <a:ext uri="{0D108BD9-81ED-4DB2-BD59-A6C34878D82A}">
                    <a16:rowId xmlns:a16="http://schemas.microsoft.com/office/drawing/2014/main" val="2818472641"/>
                  </a:ext>
                </a:extLst>
              </a:tr>
              <a:tr h="443351">
                <a:tc>
                  <a:txBody>
                    <a:bodyPr/>
                    <a:lstStyle/>
                    <a:p>
                      <a:r>
                        <a:rPr lang="en-GB" b="1" i="0">
                          <a:latin typeface="Arial" panose="020B0604020202020204" pitchFamily="34" charset="0"/>
                          <a:cs typeface="Arial" panose="020B0604020202020204" pitchFamily="34" charset="0"/>
                        </a:rPr>
                        <a:t>Scope 2 (market-based)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404044"/>
                          </a:solidFill>
                          <a:effectLst/>
                          <a:uLnTx/>
                          <a:uFillTx/>
                          <a:latin typeface="Arial" panose="020B0604020202020204" pitchFamily="34" charset="0"/>
                          <a:cs typeface="Arial" panose="020B0604020202020204" pitchFamily="34" charset="0"/>
                        </a:rPr>
                        <a:t>[xxx]</a:t>
                      </a:r>
                      <a:endParaRPr kumimoji="0" lang="en-GB" sz="1800" b="1" i="0" u="none" strike="noStrike" kern="1200" cap="none" spc="0" normalizeH="0" baseline="0" noProof="0">
                        <a:ln>
                          <a:noFill/>
                        </a:ln>
                        <a:solidFill>
                          <a:srgbClr val="404044"/>
                        </a:solidFill>
                        <a:effectLst/>
                        <a:uLnTx/>
                        <a:uFillTx/>
                        <a:latin typeface="Arial" panose="020B0604020202020204" pitchFamily="34" charset="0"/>
                        <a:ea typeface="+mn-ea"/>
                        <a:cs typeface="Arial" panose="020B0604020202020204" pitchFamily="34" charset="0"/>
                      </a:endParaRPr>
                    </a:p>
                  </a:txBody>
                  <a:tcPr anchor="ctr"/>
                </a:tc>
                <a:extLst>
                  <a:ext uri="{0D108BD9-81ED-4DB2-BD59-A6C34878D82A}">
                    <a16:rowId xmlns:a16="http://schemas.microsoft.com/office/drawing/2014/main" val="2102422335"/>
                  </a:ext>
                </a:extLst>
              </a:tr>
              <a:tr h="443351">
                <a:tc>
                  <a:txBody>
                    <a:bodyPr/>
                    <a:lstStyle/>
                    <a:p>
                      <a:r>
                        <a:rPr lang="en-GB" b="1" i="0">
                          <a:latin typeface="Arial" panose="020B0604020202020204" pitchFamily="34" charset="0"/>
                          <a:cs typeface="Arial" panose="020B0604020202020204" pitchFamily="34" charset="0"/>
                        </a:rPr>
                        <a:t>Scope 3 (market-based)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404044"/>
                          </a:solidFill>
                          <a:effectLst/>
                          <a:uLnTx/>
                          <a:uFillTx/>
                          <a:latin typeface="Arial" panose="020B0604020202020204" pitchFamily="34" charset="0"/>
                          <a:cs typeface="Arial" panose="020B0604020202020204" pitchFamily="34" charset="0"/>
                        </a:rPr>
                        <a:t>[xxx]</a:t>
                      </a:r>
                      <a:endParaRPr kumimoji="0" lang="en-GB" sz="1800" b="1" i="0" u="none" strike="noStrike" kern="1200" cap="none" spc="0" normalizeH="0" baseline="0" noProof="0">
                        <a:ln>
                          <a:noFill/>
                        </a:ln>
                        <a:solidFill>
                          <a:srgbClr val="404044"/>
                        </a:solidFill>
                        <a:effectLst/>
                        <a:uLnTx/>
                        <a:uFillTx/>
                        <a:latin typeface="Arial" panose="020B0604020202020204" pitchFamily="34" charset="0"/>
                        <a:ea typeface="+mn-ea"/>
                        <a:cs typeface="Arial" panose="020B0604020202020204" pitchFamily="34" charset="0"/>
                      </a:endParaRPr>
                    </a:p>
                  </a:txBody>
                  <a:tcPr anchor="ctr"/>
                </a:tc>
                <a:extLst>
                  <a:ext uri="{0D108BD9-81ED-4DB2-BD59-A6C34878D82A}">
                    <a16:rowId xmlns:a16="http://schemas.microsoft.com/office/drawing/2014/main" val="3854635717"/>
                  </a:ext>
                </a:extLst>
              </a:tr>
              <a:tr h="765235">
                <a:tc>
                  <a:txBody>
                    <a:bodyPr/>
                    <a:lstStyle/>
                    <a:p>
                      <a:r>
                        <a:rPr lang="en-GB" b="1" i="0">
                          <a:latin typeface="Arial" panose="020B0604020202020204" pitchFamily="34" charset="0"/>
                          <a:cs typeface="Arial" panose="020B0604020202020204" pitchFamily="34" charset="0"/>
                        </a:rPr>
                        <a:t>Scope 3 Well to Tank (WTT): OPTIONAL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404044"/>
                          </a:solidFill>
                          <a:effectLst/>
                          <a:uLnTx/>
                          <a:uFillTx/>
                          <a:latin typeface="Arial" panose="020B0604020202020204" pitchFamily="34" charset="0"/>
                          <a:cs typeface="Arial" panose="020B0604020202020204" pitchFamily="34" charset="0"/>
                        </a:rPr>
                        <a:t>[xxx]</a:t>
                      </a:r>
                      <a:endParaRPr kumimoji="0" lang="en-GB" sz="1800" b="1" i="0" u="none" strike="noStrike" kern="1200" cap="none" spc="0" normalizeH="0" baseline="0" noProof="0">
                        <a:ln>
                          <a:noFill/>
                        </a:ln>
                        <a:solidFill>
                          <a:srgbClr val="404044"/>
                        </a:solidFill>
                        <a:effectLst/>
                        <a:uLnTx/>
                        <a:uFillTx/>
                        <a:latin typeface="Arial" panose="020B0604020202020204" pitchFamily="34" charset="0"/>
                        <a:ea typeface="+mn-ea"/>
                        <a:cs typeface="Arial" panose="020B0604020202020204" pitchFamily="34" charset="0"/>
                      </a:endParaRPr>
                    </a:p>
                  </a:txBody>
                  <a:tcPr anchor="ctr"/>
                </a:tc>
                <a:extLst>
                  <a:ext uri="{0D108BD9-81ED-4DB2-BD59-A6C34878D82A}">
                    <a16:rowId xmlns:a16="http://schemas.microsoft.com/office/drawing/2014/main" val="262859584"/>
                  </a:ext>
                </a:extLst>
              </a:tr>
            </a:tbl>
          </a:graphicData>
        </a:graphic>
      </p:graphicFrame>
      <p:sp>
        <p:nvSpPr>
          <p:cNvPr id="41" name="Rectangle 40">
            <a:extLst>
              <a:ext uri="{FF2B5EF4-FFF2-40B4-BE49-F238E27FC236}">
                <a16:creationId xmlns:a16="http://schemas.microsoft.com/office/drawing/2014/main" id="{7A033325-FAB3-23E8-6801-68CC480395F4}"/>
              </a:ext>
            </a:extLst>
          </p:cNvPr>
          <p:cNvSpPr/>
          <p:nvPr/>
        </p:nvSpPr>
        <p:spPr>
          <a:xfrm>
            <a:off x="7947965" y="2913675"/>
            <a:ext cx="3668001" cy="615944"/>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42" name="Title 1">
            <a:extLst>
              <a:ext uri="{FF2B5EF4-FFF2-40B4-BE49-F238E27FC236}">
                <a16:creationId xmlns:a16="http://schemas.microsoft.com/office/drawing/2014/main" id="{E62D7A87-0D30-9D51-A7D1-F0A15C4BB74E}"/>
              </a:ext>
            </a:extLst>
          </p:cNvPr>
          <p:cNvSpPr txBox="1">
            <a:spLocks/>
          </p:cNvSpPr>
          <p:nvPr/>
        </p:nvSpPr>
        <p:spPr>
          <a:xfrm>
            <a:off x="8024752" y="2959878"/>
            <a:ext cx="3621843"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pPr algn="ctr"/>
            <a:r>
              <a:rPr lang="en-GB" sz="2000" b="1">
                <a:solidFill>
                  <a:schemeClr val="bg1"/>
                </a:solidFill>
                <a:latin typeface="Arial" panose="020B0604020202020204" pitchFamily="34" charset="0"/>
                <a:cs typeface="Arial" panose="020B0604020202020204" pitchFamily="34" charset="0"/>
              </a:rPr>
              <a:t>Carbon per parcel (gCO2e):</a:t>
            </a:r>
          </a:p>
        </p:txBody>
      </p:sp>
      <p:sp>
        <p:nvSpPr>
          <p:cNvPr id="43" name="TextBox 42">
            <a:extLst>
              <a:ext uri="{FF2B5EF4-FFF2-40B4-BE49-F238E27FC236}">
                <a16:creationId xmlns:a16="http://schemas.microsoft.com/office/drawing/2014/main" id="{4673ED37-E2CC-55CA-1F76-2A03071CE443}"/>
              </a:ext>
            </a:extLst>
          </p:cNvPr>
          <p:cNvSpPr txBox="1"/>
          <p:nvPr/>
        </p:nvSpPr>
        <p:spPr>
          <a:xfrm>
            <a:off x="8698368" y="3677641"/>
            <a:ext cx="2162963" cy="1203604"/>
          </a:xfrm>
          <a:prstGeom prst="rect">
            <a:avLst/>
          </a:prstGeom>
        </p:spPr>
        <p:txBody>
          <a:bodyPr vert="horz" wrap="square" lIns="0" tIns="0" rIns="0" bIns="0" rtlCol="0" anchor="t" anchorCtr="0">
            <a:noAutofit/>
          </a:bodyPr>
          <a:lstStyle/>
          <a:p>
            <a:pPr algn="ctr"/>
            <a:r>
              <a:rPr lang="en-GB" sz="9600">
                <a:latin typeface="RM First Class Solid" panose="020B0802020202020204" pitchFamily="34" charset="0"/>
                <a:ea typeface="+mj-ea"/>
                <a:cs typeface="+mj-cs"/>
              </a:rPr>
              <a:t>165</a:t>
            </a:r>
          </a:p>
        </p:txBody>
      </p:sp>
      <p:sp>
        <p:nvSpPr>
          <p:cNvPr id="66" name="Title 1">
            <a:extLst>
              <a:ext uri="{FF2B5EF4-FFF2-40B4-BE49-F238E27FC236}">
                <a16:creationId xmlns:a16="http://schemas.microsoft.com/office/drawing/2014/main" id="{A067CD4C-6691-7F6C-7245-11C8BEF10E86}"/>
              </a:ext>
            </a:extLst>
          </p:cNvPr>
          <p:cNvSpPr txBox="1">
            <a:spLocks/>
          </p:cNvSpPr>
          <p:nvPr/>
        </p:nvSpPr>
        <p:spPr>
          <a:xfrm>
            <a:off x="7999290" y="1563915"/>
            <a:ext cx="3702510" cy="336173"/>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endParaRPr lang="en-GB" sz="2000">
              <a:solidFill>
                <a:schemeClr val="accent5"/>
              </a:solidFill>
              <a:latin typeface="RM First Class Solid" panose="020B0802020202020204" pitchFamily="34" charset="0"/>
            </a:endParaRPr>
          </a:p>
        </p:txBody>
      </p:sp>
      <p:sp>
        <p:nvSpPr>
          <p:cNvPr id="67" name="TextBox 66">
            <a:extLst>
              <a:ext uri="{FF2B5EF4-FFF2-40B4-BE49-F238E27FC236}">
                <a16:creationId xmlns:a16="http://schemas.microsoft.com/office/drawing/2014/main" id="{B01BED1A-129E-3371-898E-F36E00382A09}"/>
              </a:ext>
            </a:extLst>
          </p:cNvPr>
          <p:cNvSpPr txBox="1"/>
          <p:nvPr/>
        </p:nvSpPr>
        <p:spPr>
          <a:xfrm>
            <a:off x="8698368" y="2029636"/>
            <a:ext cx="2244502" cy="483260"/>
          </a:xfrm>
          <a:prstGeom prst="rect">
            <a:avLst/>
          </a:prstGeom>
        </p:spPr>
        <p:txBody>
          <a:bodyPr vert="horz" wrap="square" lIns="0" tIns="0" rIns="0" bIns="0" rtlCol="0" anchor="ctr" anchorCtr="0">
            <a:noAutofit/>
          </a:bodyPr>
          <a:lstStyle/>
          <a:p>
            <a:endParaRPr lang="en-GB" sz="1600">
              <a:solidFill>
                <a:srgbClr val="008A00"/>
              </a:solidFill>
              <a:latin typeface="RM First Class Solid"/>
            </a:endParaRPr>
          </a:p>
        </p:txBody>
      </p:sp>
      <p:sp>
        <p:nvSpPr>
          <p:cNvPr id="34" name="Rectangle 33">
            <a:extLst>
              <a:ext uri="{FF2B5EF4-FFF2-40B4-BE49-F238E27FC236}">
                <a16:creationId xmlns:a16="http://schemas.microsoft.com/office/drawing/2014/main" id="{594AE179-03FD-99FC-78F8-6E97D4EF17D3}"/>
              </a:ext>
            </a:extLst>
          </p:cNvPr>
          <p:cNvSpPr/>
          <p:nvPr/>
        </p:nvSpPr>
        <p:spPr>
          <a:xfrm>
            <a:off x="7947965" y="1505601"/>
            <a:ext cx="3668001" cy="614929"/>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35" name="Title 1">
            <a:extLst>
              <a:ext uri="{FF2B5EF4-FFF2-40B4-BE49-F238E27FC236}">
                <a16:creationId xmlns:a16="http://schemas.microsoft.com/office/drawing/2014/main" id="{682AB6DF-C97F-5A33-029F-851432C3E3EC}"/>
              </a:ext>
            </a:extLst>
          </p:cNvPr>
          <p:cNvSpPr txBox="1">
            <a:spLocks/>
          </p:cNvSpPr>
          <p:nvPr/>
        </p:nvSpPr>
        <p:spPr>
          <a:xfrm>
            <a:off x="8248903" y="1563915"/>
            <a:ext cx="3066121"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pPr algn="ctr"/>
            <a:r>
              <a:rPr lang="en-GB" sz="2000" b="1">
                <a:solidFill>
                  <a:schemeClr val="bg1"/>
                </a:solidFill>
                <a:latin typeface="Arial" panose="020B0604020202020204" pitchFamily="34" charset="0"/>
                <a:cs typeface="Arial" panose="020B0604020202020204" pitchFamily="34" charset="0"/>
              </a:rPr>
              <a:t>PFWW parcel volumes</a:t>
            </a:r>
          </a:p>
        </p:txBody>
      </p:sp>
      <p:sp>
        <p:nvSpPr>
          <p:cNvPr id="36" name="TextBox 35">
            <a:extLst>
              <a:ext uri="{FF2B5EF4-FFF2-40B4-BE49-F238E27FC236}">
                <a16:creationId xmlns:a16="http://schemas.microsoft.com/office/drawing/2014/main" id="{8EFEABC9-8143-96A5-3C17-69A0503A89A2}"/>
              </a:ext>
            </a:extLst>
          </p:cNvPr>
          <p:cNvSpPr txBox="1"/>
          <p:nvPr/>
        </p:nvSpPr>
        <p:spPr>
          <a:xfrm>
            <a:off x="8408038" y="2260142"/>
            <a:ext cx="2747853" cy="401020"/>
          </a:xfrm>
          <a:prstGeom prst="rect">
            <a:avLst/>
          </a:prstGeom>
        </p:spPr>
        <p:txBody>
          <a:bodyPr vert="horz" wrap="square" lIns="0" tIns="0" rIns="0" bIns="0" rtlCol="0" anchor="t" anchorCtr="0">
            <a:normAutofit/>
          </a:bodyPr>
          <a:lstStyle/>
          <a:p>
            <a:pPr algn="ctr"/>
            <a:r>
              <a:rPr lang="en-GB" sz="2000">
                <a:latin typeface="RM First Class Solid"/>
              </a:rPr>
              <a:t>P: [Volume of Parcels]</a:t>
            </a:r>
          </a:p>
        </p:txBody>
      </p:sp>
      <p:sp>
        <p:nvSpPr>
          <p:cNvPr id="2" name="Title 1">
            <a:extLst>
              <a:ext uri="{FF2B5EF4-FFF2-40B4-BE49-F238E27FC236}">
                <a16:creationId xmlns:a16="http://schemas.microsoft.com/office/drawing/2014/main" id="{4384ACEE-820D-9037-5FA8-DAE2B490FF5E}"/>
              </a:ext>
            </a:extLst>
          </p:cNvPr>
          <p:cNvSpPr txBox="1">
            <a:spLocks/>
          </p:cNvSpPr>
          <p:nvPr/>
        </p:nvSpPr>
        <p:spPr>
          <a:xfrm>
            <a:off x="389418" y="377368"/>
            <a:ext cx="4572875" cy="416157"/>
          </a:xfrm>
          <a:prstGeom prst="rect">
            <a:avLst/>
          </a:prstGeom>
        </p:spPr>
        <p:txBody>
          <a:bodyPr vert="horz"/>
          <a:lstStyle>
            <a:lvl1pPr algn="l" defTabSz="914400" rtl="0" eaLnBrk="1" latinLnBrk="0" hangingPunct="1">
              <a:lnSpc>
                <a:spcPct val="80000"/>
              </a:lnSpc>
              <a:spcBef>
                <a:spcPct val="0"/>
              </a:spcBef>
              <a:buNone/>
              <a:defRPr sz="3000" b="0" kern="1200">
                <a:solidFill>
                  <a:srgbClr val="E30B17"/>
                </a:solidFill>
                <a:latin typeface="RM First Class Solid" panose="020B0802020202020204" pitchFamily="34" charset="0"/>
                <a:ea typeface="+mj-ea"/>
                <a:cs typeface="+mj-cs"/>
              </a:defRPr>
            </a:lvl1pPr>
          </a:lstStyle>
          <a:p>
            <a:r>
              <a:rPr lang="en-GB" b="1">
                <a:solidFill>
                  <a:schemeClr val="bg1"/>
                </a:solidFill>
                <a:latin typeface="Arial" panose="020B0604020202020204" pitchFamily="34" charset="0"/>
                <a:cs typeface="Arial" panose="020B0604020202020204" pitchFamily="34" charset="0"/>
              </a:rPr>
              <a:t>Customer carbon report</a:t>
            </a:r>
          </a:p>
        </p:txBody>
      </p:sp>
      <p:sp>
        <p:nvSpPr>
          <p:cNvPr id="3" name="Rectangle 2">
            <a:extLst>
              <a:ext uri="{FF2B5EF4-FFF2-40B4-BE49-F238E27FC236}">
                <a16:creationId xmlns:a16="http://schemas.microsoft.com/office/drawing/2014/main" id="{96DEEFF2-28E7-CAAC-1EC6-7853BD23720F}"/>
              </a:ext>
            </a:extLst>
          </p:cNvPr>
          <p:cNvSpPr/>
          <p:nvPr/>
        </p:nvSpPr>
        <p:spPr>
          <a:xfrm>
            <a:off x="500029" y="1504586"/>
            <a:ext cx="3628247" cy="615944"/>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4" name="Title 1">
            <a:extLst>
              <a:ext uri="{FF2B5EF4-FFF2-40B4-BE49-F238E27FC236}">
                <a16:creationId xmlns:a16="http://schemas.microsoft.com/office/drawing/2014/main" id="{D6CACE2A-C1F5-E5E2-12E8-E40D82D667D6}"/>
              </a:ext>
            </a:extLst>
          </p:cNvPr>
          <p:cNvSpPr txBox="1">
            <a:spLocks/>
          </p:cNvSpPr>
          <p:nvPr/>
        </p:nvSpPr>
        <p:spPr>
          <a:xfrm>
            <a:off x="736922" y="1568184"/>
            <a:ext cx="3105242"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2400" b="1">
                <a:solidFill>
                  <a:schemeClr val="bg1"/>
                </a:solidFill>
                <a:latin typeface="Arial" panose="020B0604020202020204" pitchFamily="34" charset="0"/>
                <a:cs typeface="Arial" panose="020B0604020202020204" pitchFamily="34" charset="0"/>
              </a:rPr>
              <a:t>[CLIENT NAME]</a:t>
            </a:r>
          </a:p>
        </p:txBody>
      </p:sp>
      <p:sp>
        <p:nvSpPr>
          <p:cNvPr id="5" name="Rectangle 4">
            <a:extLst>
              <a:ext uri="{FF2B5EF4-FFF2-40B4-BE49-F238E27FC236}">
                <a16:creationId xmlns:a16="http://schemas.microsoft.com/office/drawing/2014/main" id="{0C04F360-608C-0067-7EA2-0CE61106A1DD}"/>
              </a:ext>
            </a:extLst>
          </p:cNvPr>
          <p:cNvSpPr/>
          <p:nvPr/>
        </p:nvSpPr>
        <p:spPr>
          <a:xfrm>
            <a:off x="4232333" y="1511801"/>
            <a:ext cx="3175696" cy="603095"/>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6" name="Title 1">
            <a:extLst>
              <a:ext uri="{FF2B5EF4-FFF2-40B4-BE49-F238E27FC236}">
                <a16:creationId xmlns:a16="http://schemas.microsoft.com/office/drawing/2014/main" id="{D6B9870D-C004-FB2A-2E04-57CC8BF77849}"/>
              </a:ext>
            </a:extLst>
          </p:cNvPr>
          <p:cNvSpPr txBox="1">
            <a:spLocks/>
          </p:cNvSpPr>
          <p:nvPr/>
        </p:nvSpPr>
        <p:spPr>
          <a:xfrm>
            <a:off x="4462359" y="1662548"/>
            <a:ext cx="3083394" cy="336173"/>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1800" b="1">
                <a:solidFill>
                  <a:schemeClr val="bg1"/>
                </a:solidFill>
                <a:latin typeface="Arial" panose="020B0604020202020204" pitchFamily="34" charset="0"/>
                <a:cs typeface="Arial" panose="020B0604020202020204" pitchFamily="34" charset="0"/>
              </a:rPr>
              <a:t>Financial year:  2024-25</a:t>
            </a:r>
          </a:p>
        </p:txBody>
      </p:sp>
      <p:pic>
        <p:nvPicPr>
          <p:cNvPr id="7" name="Picture 6">
            <a:extLst>
              <a:ext uri="{FF2B5EF4-FFF2-40B4-BE49-F238E27FC236}">
                <a16:creationId xmlns:a16="http://schemas.microsoft.com/office/drawing/2014/main" id="{8E27E1F1-08F7-52FA-9534-32C747CE497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89893" y="203562"/>
            <a:ext cx="1628961" cy="607983"/>
          </a:xfrm>
          <a:prstGeom prst="rect">
            <a:avLst/>
          </a:prstGeom>
        </p:spPr>
      </p:pic>
    </p:spTree>
    <p:extLst>
      <p:ext uri="{BB962C8B-B14F-4D97-AF65-F5344CB8AC3E}">
        <p14:creationId xmlns:p14="http://schemas.microsoft.com/office/powerpoint/2010/main" val="831365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D1AD10-988A-9394-DAC3-A12EC8A0687D}"/>
              </a:ext>
            </a:extLst>
          </p:cNvPr>
          <p:cNvSpPr/>
          <p:nvPr/>
        </p:nvSpPr>
        <p:spPr>
          <a:xfrm>
            <a:off x="0" y="15413"/>
            <a:ext cx="12192000" cy="101476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aphicFrame>
        <p:nvGraphicFramePr>
          <p:cNvPr id="6" name="Object 5" hidden="1">
            <a:extLst>
              <a:ext uri="{FF2B5EF4-FFF2-40B4-BE49-F238E27FC236}">
                <a16:creationId xmlns:a16="http://schemas.microsoft.com/office/drawing/2014/main" id="{4DCE55F3-664E-D3B1-B6E2-E600E741DBA0}"/>
              </a:ext>
            </a:extLst>
          </p:cNvPr>
          <p:cNvGraphicFramePr>
            <a:graphicFrameLocks noChangeAspect="1"/>
          </p:cNvGraphicFramePr>
          <p:nvPr>
            <p:custDataLst>
              <p:tags r:id="rId1"/>
            </p:custDataLst>
            <p:extLst>
              <p:ext uri="{D42A27DB-BD31-4B8C-83A1-F6EECF244321}">
                <p14:modId xmlns:p14="http://schemas.microsoft.com/office/powerpoint/2010/main" val="13159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6" name="Object 5" hidden="1">
                        <a:extLst>
                          <a:ext uri="{FF2B5EF4-FFF2-40B4-BE49-F238E27FC236}">
                            <a16:creationId xmlns:a16="http://schemas.microsoft.com/office/drawing/2014/main" id="{4DCE55F3-664E-D3B1-B6E2-E600E741DBA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D465C42-0974-DB3B-C9FE-4AC1F127A3C7}"/>
              </a:ext>
            </a:extLst>
          </p:cNvPr>
          <p:cNvSpPr>
            <a:spLocks noGrp="1"/>
          </p:cNvSpPr>
          <p:nvPr>
            <p:ph type="title"/>
          </p:nvPr>
        </p:nvSpPr>
        <p:spPr>
          <a:xfrm>
            <a:off x="556684" y="417976"/>
            <a:ext cx="7349531" cy="416157"/>
          </a:xfrm>
        </p:spPr>
        <p:txBody>
          <a:bodyPr vert="horz"/>
          <a:lstStyle/>
          <a:p>
            <a:r>
              <a:rPr lang="en-US" b="1">
                <a:solidFill>
                  <a:schemeClr val="bg1"/>
                </a:solidFill>
                <a:latin typeface="Arial" panose="020B0604020202020204" pitchFamily="34" charset="0"/>
                <a:cs typeface="Arial" panose="020B0604020202020204" pitchFamily="34" charset="0"/>
              </a:rPr>
              <a:t>[Client name] Historical carbon report </a:t>
            </a:r>
            <a:endParaRPr lang="en-GB" b="1">
              <a:solidFill>
                <a:schemeClr val="bg1"/>
              </a:solidFill>
              <a:latin typeface="Arial" panose="020B0604020202020204" pitchFamily="34" charset="0"/>
              <a:cs typeface="Arial" panose="020B0604020202020204" pitchFamily="34" charset="0"/>
            </a:endParaRPr>
          </a:p>
        </p:txBody>
      </p:sp>
      <p:graphicFrame>
        <p:nvGraphicFramePr>
          <p:cNvPr id="11" name="Table 11">
            <a:extLst>
              <a:ext uri="{FF2B5EF4-FFF2-40B4-BE49-F238E27FC236}">
                <a16:creationId xmlns:a16="http://schemas.microsoft.com/office/drawing/2014/main" id="{F719A5B3-AE6F-E864-83EB-1B77E8799204}"/>
              </a:ext>
            </a:extLst>
          </p:cNvPr>
          <p:cNvGraphicFramePr>
            <a:graphicFrameLocks noGrp="1"/>
          </p:cNvGraphicFramePr>
          <p:nvPr>
            <p:extLst>
              <p:ext uri="{D42A27DB-BD31-4B8C-83A1-F6EECF244321}">
                <p14:modId xmlns:p14="http://schemas.microsoft.com/office/powerpoint/2010/main" val="465094586"/>
              </p:ext>
            </p:extLst>
          </p:nvPr>
        </p:nvGraphicFramePr>
        <p:xfrm>
          <a:off x="556684" y="1321114"/>
          <a:ext cx="10440002" cy="2167732"/>
        </p:xfrm>
        <a:graphic>
          <a:graphicData uri="http://schemas.openxmlformats.org/drawingml/2006/table">
            <a:tbl>
              <a:tblPr firstRow="1" bandRow="1">
                <a:tableStyleId>{21E4AEA4-8DFA-4A89-87EB-49C32662AFE0}</a:tableStyleId>
              </a:tblPr>
              <a:tblGrid>
                <a:gridCol w="4112727">
                  <a:extLst>
                    <a:ext uri="{9D8B030D-6E8A-4147-A177-3AD203B41FA5}">
                      <a16:colId xmlns:a16="http://schemas.microsoft.com/office/drawing/2014/main" val="3185557922"/>
                    </a:ext>
                  </a:extLst>
                </a:gridCol>
                <a:gridCol w="1265455">
                  <a:extLst>
                    <a:ext uri="{9D8B030D-6E8A-4147-A177-3AD203B41FA5}">
                      <a16:colId xmlns:a16="http://schemas.microsoft.com/office/drawing/2014/main" val="525374339"/>
                    </a:ext>
                  </a:extLst>
                </a:gridCol>
                <a:gridCol w="1265455">
                  <a:extLst>
                    <a:ext uri="{9D8B030D-6E8A-4147-A177-3AD203B41FA5}">
                      <a16:colId xmlns:a16="http://schemas.microsoft.com/office/drawing/2014/main" val="373416143"/>
                    </a:ext>
                  </a:extLst>
                </a:gridCol>
                <a:gridCol w="1265455">
                  <a:extLst>
                    <a:ext uri="{9D8B030D-6E8A-4147-A177-3AD203B41FA5}">
                      <a16:colId xmlns:a16="http://schemas.microsoft.com/office/drawing/2014/main" val="2934326043"/>
                    </a:ext>
                  </a:extLst>
                </a:gridCol>
                <a:gridCol w="1265455">
                  <a:extLst>
                    <a:ext uri="{9D8B030D-6E8A-4147-A177-3AD203B41FA5}">
                      <a16:colId xmlns:a16="http://schemas.microsoft.com/office/drawing/2014/main" val="888750661"/>
                    </a:ext>
                  </a:extLst>
                </a:gridCol>
                <a:gridCol w="1265455">
                  <a:extLst>
                    <a:ext uri="{9D8B030D-6E8A-4147-A177-3AD203B41FA5}">
                      <a16:colId xmlns:a16="http://schemas.microsoft.com/office/drawing/2014/main" val="3614614056"/>
                    </a:ext>
                  </a:extLst>
                </a:gridCol>
              </a:tblGrid>
              <a:tr h="370800">
                <a:tc>
                  <a:txBody>
                    <a:bodyPr/>
                    <a:lstStyle/>
                    <a:p>
                      <a:pPr algn="l"/>
                      <a:r>
                        <a:rPr lang="en-GB" sz="1400" b="1" i="0">
                          <a:latin typeface="Arial" panose="020B0604020202020204" pitchFamily="34" charset="0"/>
                          <a:cs typeface="Arial" panose="020B0604020202020204" pitchFamily="34" charset="0"/>
                        </a:rPr>
                        <a:t>Carbon emissions (tCO</a:t>
                      </a:r>
                      <a:r>
                        <a:rPr lang="en-GB" sz="1400" b="1" i="0" baseline="-25000">
                          <a:latin typeface="Arial" panose="020B0604020202020204" pitchFamily="34" charset="0"/>
                          <a:cs typeface="Arial" panose="020B0604020202020204" pitchFamily="34" charset="0"/>
                        </a:rPr>
                        <a:t>2</a:t>
                      </a:r>
                      <a:r>
                        <a:rPr lang="en-GB" sz="1400" b="1" i="0">
                          <a:latin typeface="Arial" panose="020B0604020202020204" pitchFamily="34" charset="0"/>
                          <a:cs typeface="Arial" panose="020B0604020202020204" pitchFamily="34" charset="0"/>
                        </a:rPr>
                        <a:t>e)</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2024-25</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2023-24</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2022-23</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2021-22</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2020-21</a:t>
                      </a:r>
                    </a:p>
                  </a:txBody>
                  <a:tcPr anchor="ctr">
                    <a:solidFill>
                      <a:srgbClr val="054F9B"/>
                    </a:solidFill>
                  </a:tcPr>
                </a:tc>
                <a:extLst>
                  <a:ext uri="{0D108BD9-81ED-4DB2-BD59-A6C34878D82A}">
                    <a16:rowId xmlns:a16="http://schemas.microsoft.com/office/drawing/2014/main" val="2222978635"/>
                  </a:ext>
                </a:extLst>
              </a:tr>
              <a:tr h="364372">
                <a:tc>
                  <a:txBody>
                    <a:bodyPr/>
                    <a:lstStyle/>
                    <a:p>
                      <a:r>
                        <a:rPr lang="en-GB" sz="1400" b="1" i="0">
                          <a:latin typeface="Arial" panose="020B0604020202020204" pitchFamily="34" charset="0"/>
                          <a:cs typeface="Arial" panose="020B0604020202020204" pitchFamily="34" charset="0"/>
                        </a:rPr>
                        <a:t>Total emissions</a:t>
                      </a: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34961025"/>
                  </a:ext>
                </a:extLst>
              </a:tr>
              <a:tr h="195368">
                <a:tc>
                  <a:txBody>
                    <a:bodyPr/>
                    <a:lstStyle/>
                    <a:p>
                      <a:r>
                        <a:rPr lang="en-GB" sz="1400" b="1" i="0">
                          <a:latin typeface="Arial" panose="020B0604020202020204" pitchFamily="34" charset="0"/>
                          <a:cs typeface="Arial" panose="020B0604020202020204" pitchFamily="34" charset="0"/>
                        </a:rPr>
                        <a:t>Scope 1</a:t>
                      </a: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975518"/>
                  </a:ext>
                </a:extLst>
              </a:tr>
              <a:tr h="195368">
                <a:tc>
                  <a:txBody>
                    <a:bodyPr/>
                    <a:lstStyle/>
                    <a:p>
                      <a:r>
                        <a:rPr lang="en-GB" sz="1400" b="1" i="0">
                          <a:latin typeface="Arial" panose="020B0604020202020204" pitchFamily="34" charset="0"/>
                          <a:cs typeface="Arial" panose="020B0604020202020204" pitchFamily="34" charset="0"/>
                        </a:rPr>
                        <a:t>Scope 2 (market-based)</a:t>
                      </a: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05950285"/>
                  </a:ext>
                </a:extLst>
              </a:tr>
              <a:tr h="195368">
                <a:tc>
                  <a:txBody>
                    <a:bodyPr/>
                    <a:lstStyle/>
                    <a:p>
                      <a:r>
                        <a:rPr lang="en-GB" sz="1400" b="1" i="0">
                          <a:latin typeface="Arial" panose="020B0604020202020204" pitchFamily="34" charset="0"/>
                          <a:cs typeface="Arial" panose="020B0604020202020204" pitchFamily="34" charset="0"/>
                        </a:rPr>
                        <a:t>Scope 3 (market-based)</a:t>
                      </a: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40645163"/>
                  </a:ext>
                </a:extLst>
              </a:tr>
              <a:tr h="195368">
                <a:tc>
                  <a:txBody>
                    <a:bodyPr/>
                    <a:lstStyle/>
                    <a:p>
                      <a:r>
                        <a:rPr lang="en-GB" sz="1400" b="1" i="0">
                          <a:latin typeface="Arial" panose="020B0604020202020204" pitchFamily="34" charset="0"/>
                          <a:cs typeface="Arial" panose="020B0604020202020204" pitchFamily="34" charset="0"/>
                        </a:rPr>
                        <a:t>Scope 3 (Well to Tank) OPTIONAL NOT IN TOTAL</a:t>
                      </a: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96062618"/>
                  </a:ext>
                </a:extLst>
              </a:tr>
            </a:tbl>
          </a:graphicData>
        </a:graphic>
      </p:graphicFrame>
      <p:graphicFrame>
        <p:nvGraphicFramePr>
          <p:cNvPr id="12" name="Table 11">
            <a:extLst>
              <a:ext uri="{FF2B5EF4-FFF2-40B4-BE49-F238E27FC236}">
                <a16:creationId xmlns:a16="http://schemas.microsoft.com/office/drawing/2014/main" id="{1881AF11-AD38-3D60-2EFF-5730FEFA1F37}"/>
              </a:ext>
            </a:extLst>
          </p:cNvPr>
          <p:cNvGraphicFramePr>
            <a:graphicFrameLocks noGrp="1"/>
          </p:cNvGraphicFramePr>
          <p:nvPr>
            <p:extLst>
              <p:ext uri="{D42A27DB-BD31-4B8C-83A1-F6EECF244321}">
                <p14:modId xmlns:p14="http://schemas.microsoft.com/office/powerpoint/2010/main" val="3306902132"/>
              </p:ext>
            </p:extLst>
          </p:nvPr>
        </p:nvGraphicFramePr>
        <p:xfrm>
          <a:off x="556684" y="3675921"/>
          <a:ext cx="10440002" cy="734400"/>
        </p:xfrm>
        <a:graphic>
          <a:graphicData uri="http://schemas.openxmlformats.org/drawingml/2006/table">
            <a:tbl>
              <a:tblPr firstRow="1" bandRow="1">
                <a:tableStyleId>{21E4AEA4-8DFA-4A89-87EB-49C32662AFE0}</a:tableStyleId>
              </a:tblPr>
              <a:tblGrid>
                <a:gridCol w="4112727">
                  <a:extLst>
                    <a:ext uri="{9D8B030D-6E8A-4147-A177-3AD203B41FA5}">
                      <a16:colId xmlns:a16="http://schemas.microsoft.com/office/drawing/2014/main" val="2409208094"/>
                    </a:ext>
                  </a:extLst>
                </a:gridCol>
                <a:gridCol w="1265455">
                  <a:extLst>
                    <a:ext uri="{9D8B030D-6E8A-4147-A177-3AD203B41FA5}">
                      <a16:colId xmlns:a16="http://schemas.microsoft.com/office/drawing/2014/main" val="1671898223"/>
                    </a:ext>
                  </a:extLst>
                </a:gridCol>
                <a:gridCol w="1265455">
                  <a:extLst>
                    <a:ext uri="{9D8B030D-6E8A-4147-A177-3AD203B41FA5}">
                      <a16:colId xmlns:a16="http://schemas.microsoft.com/office/drawing/2014/main" val="1189566104"/>
                    </a:ext>
                  </a:extLst>
                </a:gridCol>
                <a:gridCol w="1265455">
                  <a:extLst>
                    <a:ext uri="{9D8B030D-6E8A-4147-A177-3AD203B41FA5}">
                      <a16:colId xmlns:a16="http://schemas.microsoft.com/office/drawing/2014/main" val="3613604946"/>
                    </a:ext>
                  </a:extLst>
                </a:gridCol>
                <a:gridCol w="1265455">
                  <a:extLst>
                    <a:ext uri="{9D8B030D-6E8A-4147-A177-3AD203B41FA5}">
                      <a16:colId xmlns:a16="http://schemas.microsoft.com/office/drawing/2014/main" val="1647929104"/>
                    </a:ext>
                  </a:extLst>
                </a:gridCol>
                <a:gridCol w="1265455">
                  <a:extLst>
                    <a:ext uri="{9D8B030D-6E8A-4147-A177-3AD203B41FA5}">
                      <a16:colId xmlns:a16="http://schemas.microsoft.com/office/drawing/2014/main" val="3908607975"/>
                    </a:ext>
                  </a:extLst>
                </a:gridCol>
              </a:tblGrid>
              <a:tr h="370800">
                <a:tc>
                  <a:txBody>
                    <a:bodyPr/>
                    <a:lstStyle/>
                    <a:p>
                      <a:pPr algn="ctr"/>
                      <a:r>
                        <a:rPr lang="en-GB" sz="1400" b="1" i="0">
                          <a:latin typeface="Arial" panose="020B0604020202020204" pitchFamily="34" charset="0"/>
                          <a:cs typeface="Arial" panose="020B0604020202020204" pitchFamily="34" charset="0"/>
                        </a:rPr>
                        <a:t>Carbon per Item (gCO</a:t>
                      </a:r>
                      <a:r>
                        <a:rPr lang="en-GB" sz="1400" b="1" i="0" baseline="-25000">
                          <a:latin typeface="Arial" panose="020B0604020202020204" pitchFamily="34" charset="0"/>
                          <a:cs typeface="Arial" panose="020B0604020202020204" pitchFamily="34" charset="0"/>
                        </a:rPr>
                        <a:t>2</a:t>
                      </a:r>
                      <a:r>
                        <a:rPr lang="en-GB" sz="1400" b="1" i="0">
                          <a:latin typeface="Arial" panose="020B0604020202020204" pitchFamily="34" charset="0"/>
                          <a:cs typeface="Arial" panose="020B0604020202020204" pitchFamily="34" charset="0"/>
                        </a:rPr>
                        <a:t>e)</a:t>
                      </a:r>
                    </a:p>
                  </a:txBody>
                  <a:tcPr anchor="ctr">
                    <a:solidFill>
                      <a:srgbClr val="054F9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a:latin typeface="Arial" panose="020B0604020202020204" pitchFamily="34" charset="0"/>
                          <a:cs typeface="Arial" panose="020B0604020202020204" pitchFamily="34" charset="0"/>
                        </a:rPr>
                        <a:t>2024-25</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2023-24</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2022-23</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2021-22</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2020-21</a:t>
                      </a:r>
                    </a:p>
                  </a:txBody>
                  <a:tcPr anchor="ctr">
                    <a:solidFill>
                      <a:srgbClr val="054F9B"/>
                    </a:solidFill>
                  </a:tcPr>
                </a:tc>
                <a:extLst>
                  <a:ext uri="{0D108BD9-81ED-4DB2-BD59-A6C34878D82A}">
                    <a16:rowId xmlns:a16="http://schemas.microsoft.com/office/drawing/2014/main" val="246585335"/>
                  </a:ext>
                </a:extLst>
              </a:tr>
              <a:tr h="363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i="0">
                          <a:latin typeface="Arial" panose="020B0604020202020204" pitchFamily="34" charset="0"/>
                          <a:cs typeface="Arial" panose="020B0604020202020204" pitchFamily="34" charset="0"/>
                        </a:rPr>
                        <a:t>Carbon per parcel</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kern="1200">
                          <a:solidFill>
                            <a:schemeClr val="dk1"/>
                          </a:solidFill>
                          <a:latin typeface="Arial" panose="020B0604020202020204" pitchFamily="34" charset="0"/>
                          <a:ea typeface="+mn-ea"/>
                          <a:cs typeface="Arial" panose="020B0604020202020204" pitchFamily="34" charset="0"/>
                        </a:rPr>
                        <a:t>165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kern="1200">
                          <a:solidFill>
                            <a:schemeClr val="dk1"/>
                          </a:solidFill>
                          <a:latin typeface="Arial" panose="020B0604020202020204" pitchFamily="34" charset="0"/>
                          <a:ea typeface="+mn-ea"/>
                          <a:cs typeface="Arial" panose="020B0604020202020204" pitchFamily="34" charset="0"/>
                        </a:rPr>
                        <a:t>206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kern="1200">
                          <a:solidFill>
                            <a:schemeClr val="dk1"/>
                          </a:solidFill>
                          <a:latin typeface="Arial" panose="020B0604020202020204" pitchFamily="34" charset="0"/>
                          <a:ea typeface="+mn-ea"/>
                          <a:cs typeface="Arial" panose="020B0604020202020204" pitchFamily="34" charset="0"/>
                        </a:rPr>
                        <a:t>229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kern="1200">
                          <a:solidFill>
                            <a:schemeClr val="dk1"/>
                          </a:solidFill>
                          <a:latin typeface="Arial" panose="020B0604020202020204" pitchFamily="34" charset="0"/>
                          <a:ea typeface="+mn-ea"/>
                          <a:cs typeface="Arial" panose="020B0604020202020204" pitchFamily="34" charset="0"/>
                        </a:rPr>
                        <a:t>224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kern="1200">
                          <a:solidFill>
                            <a:schemeClr val="dk1"/>
                          </a:solidFill>
                          <a:latin typeface="Arial" panose="020B0604020202020204" pitchFamily="34" charset="0"/>
                          <a:ea typeface="+mn-ea"/>
                          <a:cs typeface="Arial" panose="020B0604020202020204" pitchFamily="34" charset="0"/>
                        </a:rPr>
                        <a:t>205 </a:t>
                      </a:r>
                    </a:p>
                  </a:txBody>
                  <a:tcPr marL="0" marR="0" marT="0" marB="0" anchor="ctr"/>
                </a:tc>
                <a:extLst>
                  <a:ext uri="{0D108BD9-81ED-4DB2-BD59-A6C34878D82A}">
                    <a16:rowId xmlns:a16="http://schemas.microsoft.com/office/drawing/2014/main" val="4048703161"/>
                  </a:ext>
                </a:extLst>
              </a:tr>
            </a:tbl>
          </a:graphicData>
        </a:graphic>
      </p:graphicFrame>
      <p:graphicFrame>
        <p:nvGraphicFramePr>
          <p:cNvPr id="13" name="Table 11">
            <a:extLst>
              <a:ext uri="{FF2B5EF4-FFF2-40B4-BE49-F238E27FC236}">
                <a16:creationId xmlns:a16="http://schemas.microsoft.com/office/drawing/2014/main" id="{47010AAA-9B61-95C2-BB5A-10CC02917F70}"/>
              </a:ext>
            </a:extLst>
          </p:cNvPr>
          <p:cNvGraphicFramePr>
            <a:graphicFrameLocks noGrp="1"/>
          </p:cNvGraphicFramePr>
          <p:nvPr>
            <p:extLst>
              <p:ext uri="{D42A27DB-BD31-4B8C-83A1-F6EECF244321}">
                <p14:modId xmlns:p14="http://schemas.microsoft.com/office/powerpoint/2010/main" val="2073957632"/>
              </p:ext>
            </p:extLst>
          </p:nvPr>
        </p:nvGraphicFramePr>
        <p:xfrm>
          <a:off x="556684" y="5085487"/>
          <a:ext cx="10440003" cy="1135380"/>
        </p:xfrm>
        <a:graphic>
          <a:graphicData uri="http://schemas.openxmlformats.org/drawingml/2006/table">
            <a:tbl>
              <a:tblPr firstRow="1" bandRow="1">
                <a:tableStyleId>{21E4AEA4-8DFA-4A89-87EB-49C32662AFE0}</a:tableStyleId>
              </a:tblPr>
              <a:tblGrid>
                <a:gridCol w="1773702">
                  <a:extLst>
                    <a:ext uri="{9D8B030D-6E8A-4147-A177-3AD203B41FA5}">
                      <a16:colId xmlns:a16="http://schemas.microsoft.com/office/drawing/2014/main" val="3185557922"/>
                    </a:ext>
                  </a:extLst>
                </a:gridCol>
                <a:gridCol w="2339026">
                  <a:extLst>
                    <a:ext uri="{9D8B030D-6E8A-4147-A177-3AD203B41FA5}">
                      <a16:colId xmlns:a16="http://schemas.microsoft.com/office/drawing/2014/main" val="2794633520"/>
                    </a:ext>
                  </a:extLst>
                </a:gridCol>
                <a:gridCol w="1265455">
                  <a:extLst>
                    <a:ext uri="{9D8B030D-6E8A-4147-A177-3AD203B41FA5}">
                      <a16:colId xmlns:a16="http://schemas.microsoft.com/office/drawing/2014/main" val="1064444312"/>
                    </a:ext>
                  </a:extLst>
                </a:gridCol>
                <a:gridCol w="1265455">
                  <a:extLst>
                    <a:ext uri="{9D8B030D-6E8A-4147-A177-3AD203B41FA5}">
                      <a16:colId xmlns:a16="http://schemas.microsoft.com/office/drawing/2014/main" val="373416143"/>
                    </a:ext>
                  </a:extLst>
                </a:gridCol>
                <a:gridCol w="1265455">
                  <a:extLst>
                    <a:ext uri="{9D8B030D-6E8A-4147-A177-3AD203B41FA5}">
                      <a16:colId xmlns:a16="http://schemas.microsoft.com/office/drawing/2014/main" val="2934326043"/>
                    </a:ext>
                  </a:extLst>
                </a:gridCol>
                <a:gridCol w="1265455">
                  <a:extLst>
                    <a:ext uri="{9D8B030D-6E8A-4147-A177-3AD203B41FA5}">
                      <a16:colId xmlns:a16="http://schemas.microsoft.com/office/drawing/2014/main" val="888750661"/>
                    </a:ext>
                  </a:extLst>
                </a:gridCol>
                <a:gridCol w="1265455">
                  <a:extLst>
                    <a:ext uri="{9D8B030D-6E8A-4147-A177-3AD203B41FA5}">
                      <a16:colId xmlns:a16="http://schemas.microsoft.com/office/drawing/2014/main" val="3614614056"/>
                    </a:ext>
                  </a:extLst>
                </a:gridCol>
              </a:tblGrid>
              <a:tr h="370800">
                <a:tc>
                  <a:txBody>
                    <a:bodyPr/>
                    <a:lstStyle/>
                    <a:p>
                      <a:pPr algn="ctr"/>
                      <a:r>
                        <a:rPr lang="en-GB" sz="1400" b="1" i="0">
                          <a:latin typeface="Arial" panose="020B0604020202020204" pitchFamily="34" charset="0"/>
                          <a:cs typeface="Arial" panose="020B0604020202020204" pitchFamily="34" charset="0"/>
                        </a:rPr>
                        <a:t>Carbon emissions (tCO</a:t>
                      </a:r>
                      <a:r>
                        <a:rPr lang="en-GB" sz="1400" b="1" i="0" baseline="-25000">
                          <a:latin typeface="Arial" panose="020B0604020202020204" pitchFamily="34" charset="0"/>
                          <a:cs typeface="Arial" panose="020B0604020202020204" pitchFamily="34" charset="0"/>
                        </a:rPr>
                        <a:t>2</a:t>
                      </a:r>
                      <a:r>
                        <a:rPr lang="en-GB" sz="1400" b="1" i="0">
                          <a:latin typeface="Arial" panose="020B0604020202020204" pitchFamily="34" charset="0"/>
                          <a:cs typeface="Arial" panose="020B0604020202020204" pitchFamily="34" charset="0"/>
                        </a:rPr>
                        <a:t>e)</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Description</a:t>
                      </a:r>
                    </a:p>
                  </a:txBody>
                  <a:tcPr anchor="ctr">
                    <a:solidFill>
                      <a:srgbClr val="054F9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i="0">
                          <a:latin typeface="Arial" panose="020B0604020202020204" pitchFamily="34" charset="0"/>
                          <a:cs typeface="Arial" panose="020B0604020202020204" pitchFamily="34" charset="0"/>
                        </a:rPr>
                        <a:t>2024-25</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2023-24</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2022-23</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2021-22</a:t>
                      </a:r>
                    </a:p>
                  </a:txBody>
                  <a:tcPr anchor="ctr">
                    <a:solidFill>
                      <a:srgbClr val="054F9B"/>
                    </a:solidFill>
                  </a:tcPr>
                </a:tc>
                <a:tc>
                  <a:txBody>
                    <a:bodyPr/>
                    <a:lstStyle/>
                    <a:p>
                      <a:pPr algn="ctr"/>
                      <a:r>
                        <a:rPr lang="en-GB" sz="1400" b="1" i="0">
                          <a:latin typeface="Arial" panose="020B0604020202020204" pitchFamily="34" charset="0"/>
                          <a:cs typeface="Arial" panose="020B0604020202020204" pitchFamily="34" charset="0"/>
                        </a:rPr>
                        <a:t>2020-21</a:t>
                      </a:r>
                    </a:p>
                  </a:txBody>
                  <a:tcPr anchor="ctr">
                    <a:solidFill>
                      <a:srgbClr val="054F9B"/>
                    </a:solidFill>
                  </a:tcPr>
                </a:tc>
                <a:extLst>
                  <a:ext uri="{0D108BD9-81ED-4DB2-BD59-A6C34878D82A}">
                    <a16:rowId xmlns:a16="http://schemas.microsoft.com/office/drawing/2014/main" val="2222978635"/>
                  </a:ext>
                </a:extLst>
              </a:tr>
              <a:tr h="331544">
                <a:tc>
                  <a:txBody>
                    <a:bodyPr/>
                    <a:lstStyle/>
                    <a:p>
                      <a:r>
                        <a:rPr lang="en-GB" sz="1400" b="1" i="0">
                          <a:latin typeface="Arial" panose="020B0604020202020204" pitchFamily="34" charset="0"/>
                          <a:cs typeface="Arial" panose="020B0604020202020204" pitchFamily="34" charset="0"/>
                        </a:rPr>
                        <a:t>PFWW - parcels</a:t>
                      </a:r>
                    </a:p>
                  </a:txBody>
                  <a:tcPr anchor="ctr"/>
                </a:tc>
                <a:tc>
                  <a:txBody>
                    <a:bodyPr/>
                    <a:lstStyle/>
                    <a:p>
                      <a:r>
                        <a:rPr lang="en-GB" sz="1150" b="1" i="0">
                          <a:solidFill>
                            <a:schemeClr val="tx1"/>
                          </a:solidFill>
                          <a:latin typeface="Arial" panose="020B0604020202020204" pitchFamily="34" charset="0"/>
                          <a:cs typeface="Arial" panose="020B0604020202020204" pitchFamily="34" charset="0"/>
                        </a:rPr>
                        <a:t>Domestic and International Parcelforce products including returns.</a:t>
                      </a: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tc>
                  <a:txBody>
                    <a:bodyPr/>
                    <a:lstStyle/>
                    <a:p>
                      <a:endParaRPr lang="en-GB" sz="1400" b="1" i="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27975518"/>
                  </a:ext>
                </a:extLst>
              </a:tr>
            </a:tbl>
          </a:graphicData>
        </a:graphic>
      </p:graphicFrame>
      <p:sp>
        <p:nvSpPr>
          <p:cNvPr id="14" name="TextBox 13">
            <a:extLst>
              <a:ext uri="{FF2B5EF4-FFF2-40B4-BE49-F238E27FC236}">
                <a16:creationId xmlns:a16="http://schemas.microsoft.com/office/drawing/2014/main" id="{39303D1A-E5A1-0CA6-C4E4-3B04A169ED7A}"/>
              </a:ext>
            </a:extLst>
          </p:cNvPr>
          <p:cNvSpPr txBox="1"/>
          <p:nvPr/>
        </p:nvSpPr>
        <p:spPr>
          <a:xfrm>
            <a:off x="556684" y="4660175"/>
            <a:ext cx="9953661" cy="238237"/>
          </a:xfrm>
          <a:prstGeom prst="rect">
            <a:avLst/>
          </a:prstGeom>
        </p:spPr>
        <p:txBody>
          <a:bodyPr vert="horz" wrap="square" lIns="0" tIns="0" rIns="0" bIns="0" rtlCol="0" anchor="t" anchorCtr="0">
            <a:normAutofit fontScale="92500" lnSpcReduction="10000"/>
          </a:bodyPr>
          <a:lstStyle/>
          <a:p>
            <a:r>
              <a:rPr lang="en-US" b="1">
                <a:latin typeface="Arial" panose="020B0604020202020204" pitchFamily="34" charset="0"/>
                <a:cs typeface="Arial" panose="020B0604020202020204" pitchFamily="34" charset="0"/>
              </a:rPr>
              <a:t>The following product volumes have been used to complete this report….</a:t>
            </a:r>
          </a:p>
        </p:txBody>
      </p:sp>
      <p:sp>
        <p:nvSpPr>
          <p:cNvPr id="15" name="TextBox 14">
            <a:extLst>
              <a:ext uri="{FF2B5EF4-FFF2-40B4-BE49-F238E27FC236}">
                <a16:creationId xmlns:a16="http://schemas.microsoft.com/office/drawing/2014/main" id="{58A7E601-B657-2DA4-5380-C0B89C672A03}"/>
              </a:ext>
            </a:extLst>
          </p:cNvPr>
          <p:cNvSpPr txBox="1"/>
          <p:nvPr/>
        </p:nvSpPr>
        <p:spPr>
          <a:xfrm>
            <a:off x="9795641" y="-698192"/>
            <a:ext cx="2207173" cy="588579"/>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wrap="square" lIns="0" tIns="0" rIns="0" bIns="0" rtlCol="0" anchor="t" anchorCtr="0">
            <a:normAutofit/>
          </a:bodyPr>
          <a:lstStyle/>
          <a:p>
            <a:pPr algn="ctr"/>
            <a:r>
              <a:rPr lang="en-GB" sz="3600" b="1"/>
              <a:t>OPTIONAL</a:t>
            </a:r>
          </a:p>
        </p:txBody>
      </p:sp>
      <p:pic>
        <p:nvPicPr>
          <p:cNvPr id="3" name="Picture 2">
            <a:extLst>
              <a:ext uri="{FF2B5EF4-FFF2-40B4-BE49-F238E27FC236}">
                <a16:creationId xmlns:a16="http://schemas.microsoft.com/office/drawing/2014/main" id="{D81BD573-98EA-D121-1684-9D808F82A26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289893" y="203562"/>
            <a:ext cx="1628961" cy="607983"/>
          </a:xfrm>
          <a:prstGeom prst="rect">
            <a:avLst/>
          </a:prstGeom>
        </p:spPr>
      </p:pic>
    </p:spTree>
    <p:extLst>
      <p:ext uri="{BB962C8B-B14F-4D97-AF65-F5344CB8AC3E}">
        <p14:creationId xmlns:p14="http://schemas.microsoft.com/office/powerpoint/2010/main" val="2417818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687D656-4650-C03C-F18B-9A08D20E349F}"/>
              </a:ext>
            </a:extLst>
          </p:cNvPr>
          <p:cNvSpPr/>
          <p:nvPr/>
        </p:nvSpPr>
        <p:spPr>
          <a:xfrm>
            <a:off x="6475626" y="1500155"/>
            <a:ext cx="5216345" cy="624637"/>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2" name="Rectangle 11">
            <a:extLst>
              <a:ext uri="{FF2B5EF4-FFF2-40B4-BE49-F238E27FC236}">
                <a16:creationId xmlns:a16="http://schemas.microsoft.com/office/drawing/2014/main" id="{B6A0CE4C-BA7A-2FCE-1CD4-5029511B143A}"/>
              </a:ext>
            </a:extLst>
          </p:cNvPr>
          <p:cNvSpPr/>
          <p:nvPr/>
        </p:nvSpPr>
        <p:spPr>
          <a:xfrm>
            <a:off x="500029" y="1504586"/>
            <a:ext cx="5430508" cy="615944"/>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1" name="Rectangle 10">
            <a:extLst>
              <a:ext uri="{FF2B5EF4-FFF2-40B4-BE49-F238E27FC236}">
                <a16:creationId xmlns:a16="http://schemas.microsoft.com/office/drawing/2014/main" id="{2D4705F2-C69F-5972-57FB-C9B214F3F29C}"/>
              </a:ext>
            </a:extLst>
          </p:cNvPr>
          <p:cNvSpPr/>
          <p:nvPr/>
        </p:nvSpPr>
        <p:spPr>
          <a:xfrm>
            <a:off x="0" y="0"/>
            <a:ext cx="12192000" cy="101476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aphicFrame>
        <p:nvGraphicFramePr>
          <p:cNvPr id="23" name="Object 22" hidden="1">
            <a:extLst>
              <a:ext uri="{FF2B5EF4-FFF2-40B4-BE49-F238E27FC236}">
                <a16:creationId xmlns:a16="http://schemas.microsoft.com/office/drawing/2014/main" id="{E2944E19-3169-0B26-83DB-2475EA53FDE3}"/>
              </a:ext>
            </a:extLst>
          </p:cNvPr>
          <p:cNvGraphicFramePr>
            <a:graphicFrameLocks noChangeAspect="1"/>
          </p:cNvGraphicFramePr>
          <p:nvPr>
            <p:custDataLst>
              <p:tags r:id="rId1"/>
            </p:custDataLst>
            <p:extLst>
              <p:ext uri="{D42A27DB-BD31-4B8C-83A1-F6EECF244321}">
                <p14:modId xmlns:p14="http://schemas.microsoft.com/office/powerpoint/2010/main" val="16882063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3" name="Object 22" hidden="1">
                        <a:extLst>
                          <a:ext uri="{FF2B5EF4-FFF2-40B4-BE49-F238E27FC236}">
                            <a16:creationId xmlns:a16="http://schemas.microsoft.com/office/drawing/2014/main" id="{E2944E19-3169-0B26-83DB-2475EA53FDE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Placeholder 2">
            <a:extLst>
              <a:ext uri="{FF2B5EF4-FFF2-40B4-BE49-F238E27FC236}">
                <a16:creationId xmlns:a16="http://schemas.microsoft.com/office/drawing/2014/main" id="{5C83F416-DDE9-21FC-7BD5-FE42C71738AE}"/>
              </a:ext>
            </a:extLst>
          </p:cNvPr>
          <p:cNvSpPr>
            <a:spLocks noGrp="1"/>
          </p:cNvSpPr>
          <p:nvPr>
            <p:ph idx="1"/>
          </p:nvPr>
        </p:nvSpPr>
        <p:spPr>
          <a:xfrm>
            <a:off x="500029" y="2323988"/>
            <a:ext cx="5430508" cy="4435340"/>
          </a:xfrm>
          <a:noFill/>
        </p:spPr>
        <p:txBody>
          <a:bodyPr>
            <a:noAutofit/>
          </a:bodyPr>
          <a:lstStyle/>
          <a:p>
            <a:pPr marL="0" indent="0">
              <a:buNone/>
            </a:pPr>
            <a:r>
              <a:rPr lang="en-GB" sz="1200" b="1" dirty="0">
                <a:solidFill>
                  <a:schemeClr val="bg2"/>
                </a:solidFill>
                <a:latin typeface="Arial" panose="020B0604020202020204" pitchFamily="34" charset="0"/>
                <a:cs typeface="Arial" panose="020B0604020202020204" pitchFamily="34" charset="0"/>
              </a:rPr>
              <a:t>Carbon per parcel for Royal Mail Group is calculated in three steps:</a:t>
            </a:r>
          </a:p>
          <a:p>
            <a:pPr marL="0" indent="0">
              <a:buNone/>
            </a:pPr>
            <a:endParaRPr lang="en-GB" sz="1200" b="1" dirty="0">
              <a:latin typeface="Arial" panose="020B0604020202020204" pitchFamily="34" charset="0"/>
              <a:cs typeface="Arial" panose="020B0604020202020204" pitchFamily="34" charset="0"/>
            </a:endParaRPr>
          </a:p>
          <a:p>
            <a:pPr marL="342900" indent="-342900">
              <a:buFont typeface="+mj-lt"/>
              <a:buAutoNum type="arabicPeriod"/>
            </a:pPr>
            <a:r>
              <a:rPr lang="en-GB" sz="1200" b="1" dirty="0">
                <a:solidFill>
                  <a:srgbClr val="DA202A"/>
                </a:solidFill>
                <a:latin typeface="Arial" panose="020B0604020202020204" pitchFamily="34" charset="0"/>
                <a:cs typeface="Arial" panose="020B0604020202020204" pitchFamily="34" charset="0"/>
              </a:rPr>
              <a:t>Calculating domestic mail emissions:  </a:t>
            </a:r>
            <a:r>
              <a:rPr lang="en-GB" sz="1200" dirty="0">
                <a:solidFill>
                  <a:schemeClr val="bg2"/>
                </a:solidFill>
                <a:latin typeface="Arial" panose="020B0604020202020204" pitchFamily="34" charset="0"/>
                <a:cs typeface="Arial" panose="020B0604020202020204" pitchFamily="34" charset="0"/>
              </a:rPr>
              <a:t>Domestic mail emissions include all Scope 1-2 emissions and Scope 3: Upstream transportation and distribution (domestic only). This is for all Royal Mail Group activities and subsidiaries including head offices.</a:t>
            </a:r>
          </a:p>
          <a:p>
            <a:pPr marL="342900" indent="-342900">
              <a:buFont typeface="+mj-lt"/>
              <a:buAutoNum type="arabicPeriod"/>
            </a:pPr>
            <a:endParaRPr lang="en-GB" sz="1200" dirty="0">
              <a:solidFill>
                <a:schemeClr val="bg2"/>
              </a:solidFill>
              <a:latin typeface="Arial" panose="020B0604020202020204" pitchFamily="34" charset="0"/>
              <a:cs typeface="Arial" panose="020B0604020202020204" pitchFamily="34" charset="0"/>
            </a:endParaRPr>
          </a:p>
          <a:p>
            <a:pPr marL="342900" indent="-342900">
              <a:buFont typeface="+mj-lt"/>
              <a:buAutoNum type="arabicPeriod"/>
            </a:pPr>
            <a:r>
              <a:rPr lang="en-GB" sz="1200" b="1" dirty="0">
                <a:solidFill>
                  <a:srgbClr val="DA202A"/>
                </a:solidFill>
                <a:latin typeface="Arial" panose="020B0604020202020204" pitchFamily="34" charset="0"/>
                <a:cs typeface="Arial" panose="020B0604020202020204" pitchFamily="34" charset="0"/>
              </a:rPr>
              <a:t>Split emissions for parcels and letters:  </a:t>
            </a:r>
            <a:r>
              <a:rPr lang="en-GB" sz="1200" dirty="0">
                <a:solidFill>
                  <a:schemeClr val="bg2"/>
                </a:solidFill>
                <a:latin typeface="Arial" panose="020B0604020202020204" pitchFamily="34" charset="0"/>
                <a:cs typeface="Arial" panose="020B0604020202020204" pitchFamily="34" charset="0"/>
              </a:rPr>
              <a:t>The greater majority of our network is blended, and emissions are split based on the % revenue of our letter business vs our parcel businesses.  Parcel emissions are around 50% of the domestic mail emissions based on this approach.</a:t>
            </a:r>
          </a:p>
          <a:p>
            <a:pPr marL="342900" indent="-342900">
              <a:buFont typeface="+mj-lt"/>
              <a:buAutoNum type="arabicPeriod"/>
            </a:pPr>
            <a:endParaRPr lang="en-GB" sz="1200" dirty="0">
              <a:solidFill>
                <a:schemeClr val="bg2"/>
              </a:solidFill>
              <a:latin typeface="Arial" panose="020B0604020202020204" pitchFamily="34" charset="0"/>
              <a:cs typeface="Arial" panose="020B0604020202020204" pitchFamily="34" charset="0"/>
            </a:endParaRPr>
          </a:p>
          <a:p>
            <a:pPr marL="342900" indent="-342900">
              <a:buFont typeface="+mj-lt"/>
              <a:buAutoNum type="arabicPeriod"/>
            </a:pPr>
            <a:r>
              <a:rPr lang="en-GB" sz="1200" b="1" dirty="0">
                <a:solidFill>
                  <a:srgbClr val="DA202A"/>
                </a:solidFill>
                <a:latin typeface="Arial" panose="020B0604020202020204" pitchFamily="34" charset="0"/>
                <a:cs typeface="Arial" panose="020B0604020202020204" pitchFamily="34" charset="0"/>
              </a:rPr>
              <a:t>Divide parcel emissions by parcel volume:  </a:t>
            </a:r>
            <a:r>
              <a:rPr lang="en-GB" sz="1200" dirty="0">
                <a:solidFill>
                  <a:schemeClr val="bg2"/>
                </a:solidFill>
                <a:latin typeface="Arial" panose="020B0604020202020204" pitchFamily="34" charset="0"/>
                <a:cs typeface="Arial" panose="020B0604020202020204" pitchFamily="34" charset="0"/>
              </a:rPr>
              <a:t>Parcel emissions are then divided by the reported parcel volumes as stated in our annual report and account.  </a:t>
            </a:r>
          </a:p>
          <a:p>
            <a:pPr marL="342900" indent="-342900">
              <a:buFont typeface="+mj-lt"/>
              <a:buAutoNum type="arabicPeriod"/>
            </a:pPr>
            <a:endParaRPr lang="en-GB" sz="1200" b="1" dirty="0">
              <a:solidFill>
                <a:schemeClr val="bg2"/>
              </a:solidFill>
              <a:latin typeface="Arial" panose="020B0604020202020204" pitchFamily="34" charset="0"/>
              <a:cs typeface="Arial" panose="020B0604020202020204" pitchFamily="34" charset="0"/>
            </a:endParaRPr>
          </a:p>
          <a:p>
            <a:pPr marL="0" indent="0">
              <a:buNone/>
            </a:pPr>
            <a:r>
              <a:rPr lang="en-GB" sz="1200" dirty="0">
                <a:solidFill>
                  <a:schemeClr val="bg2"/>
                </a:solidFill>
                <a:latin typeface="Arial" panose="020B0604020202020204" pitchFamily="34" charset="0"/>
                <a:cs typeface="Arial" panose="020B0604020202020204" pitchFamily="34" charset="0"/>
              </a:rPr>
              <a:t>This figure remains fixed for each financial year and is updated upon release of our Annual Report and Accounts and ESG Report.  We seek to continually improve our data reporting practices and we will re-state prior figures to ensure direct comparison where material method changes occur. </a:t>
            </a:r>
          </a:p>
          <a:p>
            <a:pPr marL="0" indent="0">
              <a:buNone/>
            </a:pPr>
            <a:endParaRPr lang="en-US" sz="1200" b="1" dirty="0">
              <a:solidFill>
                <a:schemeClr val="bg2"/>
              </a:solidFill>
              <a:latin typeface="Arial" panose="020B0604020202020204" pitchFamily="34" charset="0"/>
              <a:cs typeface="Arial" panose="020B0604020202020204" pitchFamily="34" charset="0"/>
            </a:endParaRPr>
          </a:p>
          <a:p>
            <a:pPr marL="447675" lvl="1" indent="0">
              <a:buNone/>
            </a:pPr>
            <a:endParaRPr lang="en-US" sz="1200" b="1" dirty="0">
              <a:latin typeface="Arial" panose="020B0604020202020204" pitchFamily="34" charset="0"/>
              <a:cs typeface="Arial" panose="020B0604020202020204" pitchFamily="34" charset="0"/>
            </a:endParaRPr>
          </a:p>
          <a:p>
            <a:pPr lvl="1"/>
            <a:endParaRPr lang="en-US" sz="1200" b="1" dirty="0">
              <a:latin typeface="Arial" panose="020B0604020202020204" pitchFamily="34" charset="0"/>
              <a:cs typeface="Arial" panose="020B0604020202020204" pitchFamily="34" charset="0"/>
            </a:endParaRPr>
          </a:p>
          <a:p>
            <a:pPr marL="0" indent="0">
              <a:buNone/>
            </a:pPr>
            <a:endParaRPr lang="en-US" sz="1200" b="1" dirty="0">
              <a:latin typeface="Arial" panose="020B0604020202020204" pitchFamily="34" charset="0"/>
              <a:cs typeface="Arial" panose="020B0604020202020204" pitchFamily="34" charset="0"/>
            </a:endParaRPr>
          </a:p>
        </p:txBody>
      </p:sp>
      <p:sp>
        <p:nvSpPr>
          <p:cNvPr id="20" name="Title 1">
            <a:extLst>
              <a:ext uri="{FF2B5EF4-FFF2-40B4-BE49-F238E27FC236}">
                <a16:creationId xmlns:a16="http://schemas.microsoft.com/office/drawing/2014/main" id="{8CDA4BF2-D040-66AA-7EA2-B5027A022CBF}"/>
              </a:ext>
            </a:extLst>
          </p:cNvPr>
          <p:cNvSpPr txBox="1">
            <a:spLocks/>
          </p:cNvSpPr>
          <p:nvPr/>
        </p:nvSpPr>
        <p:spPr>
          <a:xfrm>
            <a:off x="624244" y="1583431"/>
            <a:ext cx="2643063"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2000" b="1">
                <a:solidFill>
                  <a:schemeClr val="bg1"/>
                </a:solidFill>
                <a:latin typeface="Arial" panose="020B0604020202020204" pitchFamily="34" charset="0"/>
                <a:cs typeface="Arial" panose="020B0604020202020204" pitchFamily="34" charset="0"/>
              </a:rPr>
              <a:t>Carbon per parcel</a:t>
            </a:r>
          </a:p>
        </p:txBody>
      </p:sp>
      <p:sp>
        <p:nvSpPr>
          <p:cNvPr id="24" name="Content Placeholder 2">
            <a:extLst>
              <a:ext uri="{FF2B5EF4-FFF2-40B4-BE49-F238E27FC236}">
                <a16:creationId xmlns:a16="http://schemas.microsoft.com/office/drawing/2014/main" id="{AB312913-DDE4-6C61-3885-C4317A58095A}"/>
              </a:ext>
            </a:extLst>
          </p:cNvPr>
          <p:cNvSpPr txBox="1">
            <a:spLocks/>
          </p:cNvSpPr>
          <p:nvPr/>
        </p:nvSpPr>
        <p:spPr>
          <a:xfrm>
            <a:off x="6475626" y="2323988"/>
            <a:ext cx="5221053" cy="4032207"/>
          </a:xfrm>
          <a:prstGeom prst="rect">
            <a:avLst/>
          </a:prstGeom>
          <a:noFill/>
        </p:spPr>
        <p:txBody>
          <a:bodyPr vert="horz" lIns="0" tIns="0" rIns="0" bIns="0" rtlCol="0" anchor="t" anchorCtr="0">
            <a:noAutofit/>
          </a:bodyPr>
          <a:lstStyle>
            <a:lvl1pPr marL="277813" indent="-277813" algn="l" defTabSz="914400" rtl="0" eaLnBrk="1" latinLnBrk="0" hangingPunct="1">
              <a:spcBef>
                <a:spcPct val="20000"/>
              </a:spcBef>
              <a:buClr>
                <a:schemeClr val="tx2"/>
              </a:buClr>
              <a:buFont typeface="Verdana" pitchFamily="34" charset="0"/>
              <a:buChar char="•"/>
              <a:defRPr sz="1800" kern="1200">
                <a:solidFill>
                  <a:schemeClr val="tx1"/>
                </a:solidFill>
                <a:latin typeface="Calibri" panose="020F0502020204030204" pitchFamily="34" charset="0"/>
                <a:ea typeface="+mn-ea"/>
                <a:cs typeface="+mn-cs"/>
              </a:defRPr>
            </a:lvl1pPr>
            <a:lvl2pPr marL="733425" indent="-285750" algn="l" defTabSz="914400" rtl="0" eaLnBrk="1" latinLnBrk="0" hangingPunct="1">
              <a:spcBef>
                <a:spcPct val="20000"/>
              </a:spcBef>
              <a:buClr>
                <a:schemeClr val="tx2"/>
              </a:buClr>
              <a:buFont typeface="Calibri" panose="020F0502020204030204" pitchFamily="34" charset="0"/>
              <a:buChar char="–"/>
              <a:defRPr sz="1700" kern="1200">
                <a:solidFill>
                  <a:schemeClr val="tx1"/>
                </a:solidFill>
                <a:latin typeface="Calibri" panose="020F0502020204030204" pitchFamily="34" charset="0"/>
                <a:ea typeface="+mn-ea"/>
                <a:cs typeface="+mn-cs"/>
              </a:defRPr>
            </a:lvl2pPr>
            <a:lvl3pPr marL="996950"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3pPr>
            <a:lvl4pPr marL="1358900" indent="-180975"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4pPr>
            <a:lvl5pPr marL="1725613"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Verdana" pitchFamily="34" charset="0"/>
              <a:buNone/>
            </a:pPr>
            <a:r>
              <a:rPr lang="en-US" sz="1200" b="1" u="sng">
                <a:solidFill>
                  <a:schemeClr val="bg2"/>
                </a:solidFill>
                <a:latin typeface="Arial" panose="020B0604020202020204" pitchFamily="34" charset="0"/>
                <a:cs typeface="Arial" panose="020B0604020202020204" pitchFamily="34" charset="0"/>
              </a:rPr>
              <a:t>Carbon accounting and verification</a:t>
            </a:r>
          </a:p>
          <a:p>
            <a:pPr marL="0" indent="0">
              <a:buFont typeface="Verdana" pitchFamily="34" charset="0"/>
              <a:buNone/>
            </a:pPr>
            <a:endParaRPr lang="en-GB" sz="1200" b="1">
              <a:solidFill>
                <a:schemeClr val="bg2"/>
              </a:solidFill>
              <a:latin typeface="Arial" panose="020B0604020202020204" pitchFamily="34" charset="0"/>
              <a:cs typeface="Arial" panose="020B0604020202020204" pitchFamily="34" charset="0"/>
            </a:endParaRPr>
          </a:p>
          <a:p>
            <a:pPr marL="0" indent="0">
              <a:buFont typeface="Verdana" pitchFamily="34" charset="0"/>
              <a:buNone/>
            </a:pPr>
            <a:r>
              <a:rPr lang="en-GB" sz="1200">
                <a:solidFill>
                  <a:schemeClr val="bg2"/>
                </a:solidFill>
                <a:latin typeface="Arial" panose="020B0604020202020204" pitchFamily="34" charset="0"/>
                <a:cs typeface="Arial" panose="020B0604020202020204" pitchFamily="34" charset="0"/>
              </a:rPr>
              <a:t>Royal Mail Group Ltd prepares its carbon emissions inventory in alignment with the GHG Protocol and reports in tonnes of carbon dioxide equivalent (tCO</a:t>
            </a:r>
            <a:r>
              <a:rPr lang="en-GB" sz="1200" baseline="-25000">
                <a:solidFill>
                  <a:schemeClr val="bg2"/>
                </a:solidFill>
                <a:latin typeface="Arial" panose="020B0604020202020204" pitchFamily="34" charset="0"/>
                <a:cs typeface="Arial" panose="020B0604020202020204" pitchFamily="34" charset="0"/>
              </a:rPr>
              <a:t>2</a:t>
            </a:r>
            <a:r>
              <a:rPr lang="en-GB" sz="1200">
                <a:solidFill>
                  <a:schemeClr val="bg2"/>
                </a:solidFill>
                <a:latin typeface="Arial" panose="020B0604020202020204" pitchFamily="34" charset="0"/>
                <a:cs typeface="Arial" panose="020B0604020202020204" pitchFamily="34" charset="0"/>
              </a:rPr>
              <a:t>e), which includes carbon dioxide, methane, nitrous oxide, and other greenhouse gases as defined by the protocol, unless otherwise stated.</a:t>
            </a:r>
          </a:p>
          <a:p>
            <a:pPr marL="0" indent="0">
              <a:buFont typeface="Verdana" pitchFamily="34" charset="0"/>
              <a:buNone/>
            </a:pPr>
            <a:endParaRPr lang="en-GB" sz="1200">
              <a:solidFill>
                <a:schemeClr val="bg2"/>
              </a:solidFill>
              <a:latin typeface="Arial" panose="020B0604020202020204" pitchFamily="34" charset="0"/>
              <a:cs typeface="Arial" panose="020B0604020202020204" pitchFamily="34" charset="0"/>
            </a:endParaRPr>
          </a:p>
          <a:p>
            <a:pPr marL="0" indent="0">
              <a:buFont typeface="Verdana" pitchFamily="34" charset="0"/>
              <a:buNone/>
            </a:pPr>
            <a:r>
              <a:rPr lang="en-GB" sz="1200">
                <a:solidFill>
                  <a:schemeClr val="bg2"/>
                </a:solidFill>
                <a:latin typeface="Arial" panose="020B0604020202020204" pitchFamily="34" charset="0"/>
                <a:cs typeface="Arial" panose="020B0604020202020204" pitchFamily="34" charset="0"/>
              </a:rPr>
              <a:t>For detailed information on our reporting methodology for carbon emissions please review our ESG Reporting Criteria.</a:t>
            </a:r>
          </a:p>
          <a:p>
            <a:pPr marL="0" indent="0">
              <a:buFont typeface="Verdana" pitchFamily="34" charset="0"/>
              <a:buNone/>
            </a:pPr>
            <a:endParaRPr lang="en-GB" sz="1200">
              <a:solidFill>
                <a:schemeClr val="bg2"/>
              </a:solidFill>
              <a:latin typeface="Arial" panose="020B0604020202020204" pitchFamily="34" charset="0"/>
              <a:cs typeface="Arial" panose="020B0604020202020204" pitchFamily="34" charset="0"/>
            </a:endParaRPr>
          </a:p>
          <a:p>
            <a:pPr marL="0" indent="0">
              <a:buFont typeface="Verdana" pitchFamily="34" charset="0"/>
              <a:buNone/>
            </a:pPr>
            <a:r>
              <a:rPr lang="en-GB" sz="1200">
                <a:solidFill>
                  <a:schemeClr val="bg2"/>
                </a:solidFill>
                <a:latin typeface="Arial" panose="020B0604020202020204" pitchFamily="34" charset="0"/>
                <a:cs typeface="Arial" panose="020B0604020202020204" pitchFamily="34" charset="0"/>
              </a:rPr>
              <a:t>For a detailed understanding of our carbon emissions performance over time please read our ESG data pack and our ESG Report.  </a:t>
            </a:r>
          </a:p>
          <a:p>
            <a:pPr marL="0" indent="0">
              <a:buFont typeface="Verdana" pitchFamily="34" charset="0"/>
              <a:buNone/>
            </a:pPr>
            <a:endParaRPr lang="en-GB" sz="1200">
              <a:solidFill>
                <a:schemeClr val="bg2"/>
              </a:solidFill>
              <a:latin typeface="Arial" panose="020B0604020202020204" pitchFamily="34" charset="0"/>
              <a:cs typeface="Arial" panose="020B0604020202020204" pitchFamily="34" charset="0"/>
            </a:endParaRPr>
          </a:p>
          <a:p>
            <a:pPr marL="0" indent="0">
              <a:buFont typeface="Verdana" pitchFamily="34" charset="0"/>
              <a:buNone/>
            </a:pPr>
            <a:r>
              <a:rPr lang="en-GB" sz="1200">
                <a:solidFill>
                  <a:schemeClr val="bg2"/>
                </a:solidFill>
                <a:latin typeface="Arial" panose="020B0604020202020204" pitchFamily="34" charset="0"/>
                <a:cs typeface="Arial" panose="020B0604020202020204" pitchFamily="34" charset="0"/>
              </a:rPr>
              <a:t>All carbon emissions data is assured to provide confidence to our stakeholders the data is materially complete and accurate.  You can find evidence of this assurance </a:t>
            </a:r>
            <a:r>
              <a:rPr lang="en-GB" sz="1200">
                <a:solidFill>
                  <a:schemeClr val="bg2"/>
                </a:solidFill>
                <a:latin typeface="Arial" panose="020B0604020202020204" pitchFamily="34" charset="0"/>
                <a:cs typeface="Arial" panose="020B0604020202020204" pitchFamily="34" charset="0"/>
                <a:hlinkClick r:id="rId5"/>
              </a:rPr>
              <a:t>here</a:t>
            </a:r>
            <a:r>
              <a:rPr lang="en-GB" sz="1200">
                <a:solidFill>
                  <a:schemeClr val="bg2"/>
                </a:solidFill>
                <a:latin typeface="Arial" panose="020B0604020202020204" pitchFamily="34" charset="0"/>
                <a:cs typeface="Arial" panose="020B0604020202020204" pitchFamily="34" charset="0"/>
              </a:rPr>
              <a:t>.</a:t>
            </a:r>
          </a:p>
          <a:p>
            <a:pPr marL="0" indent="0">
              <a:buFont typeface="Verdana" pitchFamily="34" charset="0"/>
              <a:buNone/>
            </a:pPr>
            <a:endParaRPr lang="en-GB" sz="1200" b="1">
              <a:solidFill>
                <a:schemeClr val="bg2"/>
              </a:solidFill>
              <a:latin typeface="Arial" panose="020B0604020202020204" pitchFamily="34" charset="0"/>
              <a:cs typeface="Arial" panose="020B0604020202020204" pitchFamily="34" charset="0"/>
            </a:endParaRPr>
          </a:p>
          <a:p>
            <a:pPr marL="0" indent="0">
              <a:buFont typeface="Verdana" pitchFamily="34" charset="0"/>
              <a:buNone/>
            </a:pPr>
            <a:r>
              <a:rPr lang="en-GB" sz="1200" b="1">
                <a:solidFill>
                  <a:schemeClr val="bg2"/>
                </a:solidFill>
                <a:latin typeface="Arial" panose="020B0604020202020204" pitchFamily="34" charset="0"/>
                <a:cs typeface="Arial" panose="020B0604020202020204" pitchFamily="34" charset="0"/>
              </a:rPr>
              <a:t>All of the documents referenced above found here:</a:t>
            </a:r>
          </a:p>
          <a:p>
            <a:pPr marL="0" indent="0">
              <a:buFont typeface="Verdana" pitchFamily="34" charset="0"/>
              <a:buNone/>
            </a:pPr>
            <a:r>
              <a:rPr lang="en-GB" sz="1200" b="1">
                <a:latin typeface="Arial" panose="020B0604020202020204" pitchFamily="34" charset="0"/>
                <a:cs typeface="Arial" panose="020B0604020202020204" pitchFamily="34" charset="0"/>
                <a:hlinkClick r:id="rId5"/>
              </a:rPr>
              <a:t>Reporting and performance (internationaldistributionservices.com)</a:t>
            </a:r>
            <a:endParaRPr lang="en-US" sz="1200" b="1">
              <a:latin typeface="Arial" panose="020B0604020202020204" pitchFamily="34" charset="0"/>
              <a:cs typeface="Arial" panose="020B0604020202020204" pitchFamily="34" charset="0"/>
            </a:endParaRPr>
          </a:p>
          <a:p>
            <a:pPr marL="0" indent="0">
              <a:buFont typeface="Verdana" pitchFamily="34" charset="0"/>
              <a:buNone/>
            </a:pPr>
            <a:endParaRPr lang="en-US" sz="1200" b="1">
              <a:latin typeface="Arial" panose="020B0604020202020204" pitchFamily="34" charset="0"/>
              <a:cs typeface="Arial" panose="020B0604020202020204" pitchFamily="34" charset="0"/>
            </a:endParaRPr>
          </a:p>
        </p:txBody>
      </p:sp>
      <p:sp>
        <p:nvSpPr>
          <p:cNvPr id="29" name="Title 1">
            <a:extLst>
              <a:ext uri="{FF2B5EF4-FFF2-40B4-BE49-F238E27FC236}">
                <a16:creationId xmlns:a16="http://schemas.microsoft.com/office/drawing/2014/main" id="{D9DEFBC5-9409-D370-0C7A-CD16AF963325}"/>
              </a:ext>
            </a:extLst>
          </p:cNvPr>
          <p:cNvSpPr txBox="1">
            <a:spLocks/>
          </p:cNvSpPr>
          <p:nvPr/>
        </p:nvSpPr>
        <p:spPr>
          <a:xfrm>
            <a:off x="6622366" y="1576542"/>
            <a:ext cx="5069606"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2000" b="1">
                <a:solidFill>
                  <a:schemeClr val="bg1"/>
                </a:solidFill>
                <a:latin typeface="Arial" panose="020B0604020202020204" pitchFamily="34" charset="0"/>
                <a:cs typeface="Arial" panose="020B0604020202020204" pitchFamily="34" charset="0"/>
              </a:rPr>
              <a:t>Carbon emissions calculation approach</a:t>
            </a:r>
          </a:p>
        </p:txBody>
      </p:sp>
      <p:sp>
        <p:nvSpPr>
          <p:cNvPr id="10" name="Title 1">
            <a:extLst>
              <a:ext uri="{FF2B5EF4-FFF2-40B4-BE49-F238E27FC236}">
                <a16:creationId xmlns:a16="http://schemas.microsoft.com/office/drawing/2014/main" id="{0CE74B2B-28DA-A0D9-AAAD-A3B4ED3FC76E}"/>
              </a:ext>
            </a:extLst>
          </p:cNvPr>
          <p:cNvSpPr txBox="1">
            <a:spLocks/>
          </p:cNvSpPr>
          <p:nvPr/>
        </p:nvSpPr>
        <p:spPr>
          <a:xfrm>
            <a:off x="389418" y="399670"/>
            <a:ext cx="4572875" cy="416157"/>
          </a:xfrm>
          <a:prstGeom prst="rect">
            <a:avLst/>
          </a:prstGeom>
        </p:spPr>
        <p:txBody>
          <a:bodyPr vert="horz"/>
          <a:lstStyle>
            <a:lvl1pPr algn="l" defTabSz="914400" rtl="0" eaLnBrk="1" latinLnBrk="0" hangingPunct="1">
              <a:lnSpc>
                <a:spcPct val="80000"/>
              </a:lnSpc>
              <a:spcBef>
                <a:spcPct val="0"/>
              </a:spcBef>
              <a:buNone/>
              <a:defRPr sz="3000" b="0" kern="1200">
                <a:solidFill>
                  <a:srgbClr val="E30B17"/>
                </a:solidFill>
                <a:latin typeface="RM First Class Solid" panose="020B0802020202020204" pitchFamily="34" charset="0"/>
                <a:ea typeface="+mj-ea"/>
                <a:cs typeface="+mj-cs"/>
              </a:defRPr>
            </a:lvl1pPr>
          </a:lstStyle>
          <a:p>
            <a:r>
              <a:rPr lang="en-GB" b="1">
                <a:solidFill>
                  <a:schemeClr val="bg1"/>
                </a:solidFill>
                <a:latin typeface="Arial" panose="020B0604020202020204" pitchFamily="34" charset="0"/>
                <a:cs typeface="Arial" panose="020B0604020202020204" pitchFamily="34" charset="0"/>
              </a:rPr>
              <a:t>Customer carbon report</a:t>
            </a:r>
          </a:p>
        </p:txBody>
      </p:sp>
      <p:pic>
        <p:nvPicPr>
          <p:cNvPr id="2" name="Picture 1">
            <a:extLst>
              <a:ext uri="{FF2B5EF4-FFF2-40B4-BE49-F238E27FC236}">
                <a16:creationId xmlns:a16="http://schemas.microsoft.com/office/drawing/2014/main" id="{0C043497-A55B-7721-2B5F-297C279C9C9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89893" y="203562"/>
            <a:ext cx="1628961" cy="607983"/>
          </a:xfrm>
          <a:prstGeom prst="rect">
            <a:avLst/>
          </a:prstGeom>
        </p:spPr>
      </p:pic>
    </p:spTree>
    <p:extLst>
      <p:ext uri="{BB962C8B-B14F-4D97-AF65-F5344CB8AC3E}">
        <p14:creationId xmlns:p14="http://schemas.microsoft.com/office/powerpoint/2010/main" val="1920666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7D43527-036E-81E9-9DD1-2C5D8DF25073}"/>
              </a:ext>
            </a:extLst>
          </p:cNvPr>
          <p:cNvSpPr/>
          <p:nvPr/>
        </p:nvSpPr>
        <p:spPr>
          <a:xfrm>
            <a:off x="0" y="0"/>
            <a:ext cx="12192000" cy="6931797"/>
          </a:xfrm>
          <a:prstGeom prst="rect">
            <a:avLst/>
          </a:prstGeom>
          <a:solidFill>
            <a:srgbClr val="054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6" name="Rectangle 5">
            <a:extLst>
              <a:ext uri="{FF2B5EF4-FFF2-40B4-BE49-F238E27FC236}">
                <a16:creationId xmlns:a16="http://schemas.microsoft.com/office/drawing/2014/main" id="{E493CC22-6CFC-0C21-C767-73EB1AD388D4}"/>
              </a:ext>
            </a:extLst>
          </p:cNvPr>
          <p:cNvSpPr/>
          <p:nvPr/>
        </p:nvSpPr>
        <p:spPr>
          <a:xfrm>
            <a:off x="0" y="0"/>
            <a:ext cx="12192000" cy="101476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aphicFrame>
        <p:nvGraphicFramePr>
          <p:cNvPr id="4" name="Object 3" hidden="1">
            <a:extLst>
              <a:ext uri="{FF2B5EF4-FFF2-40B4-BE49-F238E27FC236}">
                <a16:creationId xmlns:a16="http://schemas.microsoft.com/office/drawing/2014/main" id="{CFF05D7A-5CC4-324C-71A2-702E3C485AB4}"/>
              </a:ext>
            </a:extLst>
          </p:cNvPr>
          <p:cNvGraphicFramePr>
            <a:graphicFrameLocks noChangeAspect="1"/>
          </p:cNvGraphicFramePr>
          <p:nvPr>
            <p:custDataLst>
              <p:tags r:id="rId1"/>
            </p:custDataLst>
            <p:extLst>
              <p:ext uri="{D42A27DB-BD31-4B8C-83A1-F6EECF244321}">
                <p14:modId xmlns:p14="http://schemas.microsoft.com/office/powerpoint/2010/main" val="3278283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4" name="Object 3" hidden="1">
                        <a:extLst>
                          <a:ext uri="{FF2B5EF4-FFF2-40B4-BE49-F238E27FC236}">
                            <a16:creationId xmlns:a16="http://schemas.microsoft.com/office/drawing/2014/main" id="{CFF05D7A-5CC4-324C-71A2-702E3C485AB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1994720-DD73-9632-6166-206D9F5EB45F}"/>
              </a:ext>
            </a:extLst>
          </p:cNvPr>
          <p:cNvSpPr>
            <a:spLocks noGrp="1"/>
          </p:cNvSpPr>
          <p:nvPr>
            <p:ph type="title"/>
          </p:nvPr>
        </p:nvSpPr>
        <p:spPr>
          <a:xfrm>
            <a:off x="556685" y="451083"/>
            <a:ext cx="2041550" cy="405115"/>
          </a:xfrm>
        </p:spPr>
        <p:txBody>
          <a:bodyPr vert="horz"/>
          <a:lstStyle/>
          <a:p>
            <a:r>
              <a:rPr lang="en-GB" b="1">
                <a:solidFill>
                  <a:schemeClr val="bg1"/>
                </a:solidFill>
                <a:latin typeface="Arial" panose="020B0604020202020204" pitchFamily="34" charset="0"/>
                <a:cs typeface="Arial" panose="020B0604020202020204" pitchFamily="34" charset="0"/>
              </a:rPr>
              <a:t>FAQs</a:t>
            </a:r>
          </a:p>
        </p:txBody>
      </p:sp>
      <p:sp>
        <p:nvSpPr>
          <p:cNvPr id="7" name="Content Placeholder 6">
            <a:extLst>
              <a:ext uri="{FF2B5EF4-FFF2-40B4-BE49-F238E27FC236}">
                <a16:creationId xmlns:a16="http://schemas.microsoft.com/office/drawing/2014/main" id="{03E2A045-E508-3C66-D6E2-EA80DC84C3D7}"/>
              </a:ext>
            </a:extLst>
          </p:cNvPr>
          <p:cNvSpPr>
            <a:spLocks noGrp="1"/>
          </p:cNvSpPr>
          <p:nvPr>
            <p:ph idx="1"/>
          </p:nvPr>
        </p:nvSpPr>
        <p:spPr>
          <a:xfrm>
            <a:off x="556684" y="1307281"/>
            <a:ext cx="11076517" cy="5716998"/>
          </a:xfrm>
        </p:spPr>
        <p:txBody>
          <a:bodyPr>
            <a:noAutofit/>
          </a:bodyPr>
          <a:lstStyle/>
          <a:p>
            <a:pPr marL="0" indent="0">
              <a:lnSpc>
                <a:spcPct val="120000"/>
              </a:lnSpc>
              <a:spcBef>
                <a:spcPts val="0"/>
              </a:spcBef>
              <a:spcAft>
                <a:spcPts val="600"/>
              </a:spcAft>
              <a:buNone/>
            </a:pPr>
            <a:r>
              <a:rPr lang="en-GB" b="1">
                <a:solidFill>
                  <a:schemeClr val="bg1"/>
                </a:solidFill>
                <a:latin typeface="Arial" panose="020B0604020202020204" pitchFamily="34" charset="0"/>
                <a:cs typeface="Arial" panose="020B0604020202020204" pitchFamily="34" charset="0"/>
              </a:rPr>
              <a:t>1. Why has prior year data changed?</a:t>
            </a:r>
          </a:p>
          <a:p>
            <a:pPr marL="455612" lvl="1" indent="0">
              <a:lnSpc>
                <a:spcPct val="120000"/>
              </a:lnSpc>
              <a:spcBef>
                <a:spcPts val="0"/>
              </a:spcBef>
              <a:spcAft>
                <a:spcPts val="600"/>
              </a:spcAft>
              <a:buNone/>
            </a:pPr>
            <a:r>
              <a:rPr lang="en-GB" sz="1200">
                <a:solidFill>
                  <a:schemeClr val="bg1"/>
                </a:solidFill>
                <a:latin typeface="Arial" panose="020B0604020202020204" pitchFamily="34" charset="0"/>
                <a:cs typeface="Arial" panose="020B0604020202020204" pitchFamily="34" charset="0"/>
              </a:rPr>
              <a:t>We continue to update our methodologies to report figures that most accurately represent real world activity.  We are providing customers with data for prior years under a consistent approach should you wish to re-calculate your associated carbon emissions under this new approach. In line with previous recalculations, we are providing this back to 2020 if needed.</a:t>
            </a:r>
          </a:p>
          <a:p>
            <a:pPr marL="455612" lvl="1" indent="0">
              <a:lnSpc>
                <a:spcPct val="120000"/>
              </a:lnSpc>
              <a:spcBef>
                <a:spcPts val="0"/>
              </a:spcBef>
              <a:spcAft>
                <a:spcPts val="600"/>
              </a:spcAft>
              <a:buNone/>
            </a:pPr>
            <a:endParaRPr lang="en-GB" sz="1200">
              <a:solidFill>
                <a:schemeClr val="bg1"/>
              </a:solidFill>
              <a:latin typeface="Arial" panose="020B0604020202020204" pitchFamily="34" charset="0"/>
              <a:cs typeface="Arial" panose="020B0604020202020204" pitchFamily="34" charset="0"/>
            </a:endParaRPr>
          </a:p>
          <a:p>
            <a:pPr marL="0" indent="0">
              <a:lnSpc>
                <a:spcPct val="120000"/>
              </a:lnSpc>
              <a:spcBef>
                <a:spcPts val="0"/>
              </a:spcBef>
              <a:spcAft>
                <a:spcPts val="600"/>
              </a:spcAft>
              <a:buNone/>
            </a:pPr>
            <a:r>
              <a:rPr lang="en-GB" b="1">
                <a:solidFill>
                  <a:schemeClr val="bg1"/>
                </a:solidFill>
                <a:latin typeface="Arial" panose="020B0604020202020204" pitchFamily="34" charset="0"/>
                <a:cs typeface="Arial" panose="020B0604020202020204" pitchFamily="34" charset="0"/>
              </a:rPr>
              <a:t>2. Is the per parcel number the same for all customers?</a:t>
            </a:r>
          </a:p>
          <a:p>
            <a:pPr marL="455612" lvl="1" indent="0">
              <a:lnSpc>
                <a:spcPct val="120000"/>
              </a:lnSpc>
              <a:spcBef>
                <a:spcPts val="0"/>
              </a:spcBef>
              <a:spcAft>
                <a:spcPts val="600"/>
              </a:spcAft>
              <a:buNone/>
            </a:pPr>
            <a:r>
              <a:rPr lang="en-GB" sz="1200">
                <a:solidFill>
                  <a:schemeClr val="bg1"/>
                </a:solidFill>
                <a:latin typeface="Arial" panose="020B0604020202020204" pitchFamily="34" charset="0"/>
                <a:cs typeface="Arial" panose="020B0604020202020204" pitchFamily="34" charset="0"/>
              </a:rPr>
              <a:t>Yes, this number does not change and is used to attribute emissions to customers. Information on how this is calculated is found on the ‘Calculating Your Report’ page of this report.</a:t>
            </a:r>
          </a:p>
          <a:p>
            <a:pPr marL="455612" lvl="1" indent="0">
              <a:lnSpc>
                <a:spcPct val="120000"/>
              </a:lnSpc>
              <a:spcBef>
                <a:spcPts val="0"/>
              </a:spcBef>
              <a:spcAft>
                <a:spcPts val="600"/>
              </a:spcAft>
              <a:buNone/>
            </a:pPr>
            <a:endParaRPr lang="en-GB" sz="1200">
              <a:solidFill>
                <a:schemeClr val="bg1"/>
              </a:solidFill>
              <a:latin typeface="Arial" panose="020B0604020202020204" pitchFamily="34" charset="0"/>
              <a:cs typeface="Arial" panose="020B0604020202020204" pitchFamily="34" charset="0"/>
            </a:endParaRPr>
          </a:p>
          <a:p>
            <a:pPr marL="0" indent="0">
              <a:lnSpc>
                <a:spcPct val="120000"/>
              </a:lnSpc>
              <a:spcBef>
                <a:spcPts val="0"/>
              </a:spcBef>
              <a:spcAft>
                <a:spcPts val="600"/>
              </a:spcAft>
              <a:buNone/>
            </a:pPr>
            <a:r>
              <a:rPr lang="en-GB" b="1">
                <a:solidFill>
                  <a:schemeClr val="bg1"/>
                </a:solidFill>
                <a:latin typeface="Arial" panose="020B0604020202020204" pitchFamily="34" charset="0"/>
                <a:cs typeface="Arial" panose="020B0604020202020204" pitchFamily="34" charset="0"/>
              </a:rPr>
              <a:t>3. I have an account with Royal Mail and Parcelforce, why is the per parcel number now the same?</a:t>
            </a:r>
          </a:p>
          <a:p>
            <a:pPr marL="455612" lvl="1" indent="0">
              <a:lnSpc>
                <a:spcPct val="120000"/>
              </a:lnSpc>
              <a:spcBef>
                <a:spcPts val="0"/>
              </a:spcBef>
              <a:spcAft>
                <a:spcPts val="600"/>
              </a:spcAft>
              <a:buNone/>
            </a:pPr>
            <a:r>
              <a:rPr lang="en-GB" sz="1200">
                <a:solidFill>
                  <a:schemeClr val="bg1"/>
                </a:solidFill>
                <a:latin typeface="Arial" panose="020B0604020202020204" pitchFamily="34" charset="0"/>
                <a:cs typeface="Arial" panose="020B0604020202020204" pitchFamily="34" charset="0"/>
              </a:rPr>
              <a:t>Parcelforce and Royal Mail have a blended network that is becoming increasingly integrated to improve efficiencies. Subsequently it’s no longer suitable to differentiate the two networks at a high level for emissions reporting as parcels can pass between both networks. Subsequently we now only report a combined number for Royal Mail Group.</a:t>
            </a:r>
          </a:p>
          <a:p>
            <a:pPr marL="455612" lvl="1" indent="0">
              <a:lnSpc>
                <a:spcPct val="120000"/>
              </a:lnSpc>
              <a:spcBef>
                <a:spcPts val="0"/>
              </a:spcBef>
              <a:spcAft>
                <a:spcPts val="600"/>
              </a:spcAft>
              <a:buNone/>
            </a:pPr>
            <a:endParaRPr lang="en-GB" sz="1200">
              <a:solidFill>
                <a:schemeClr val="bg1"/>
              </a:solidFill>
              <a:latin typeface="Arial" panose="020B0604020202020204" pitchFamily="34" charset="0"/>
              <a:cs typeface="Arial" panose="020B0604020202020204" pitchFamily="34" charset="0"/>
            </a:endParaRPr>
          </a:p>
          <a:p>
            <a:pPr marL="0" indent="0">
              <a:lnSpc>
                <a:spcPct val="120000"/>
              </a:lnSpc>
              <a:spcBef>
                <a:spcPts val="0"/>
              </a:spcBef>
              <a:spcAft>
                <a:spcPts val="600"/>
              </a:spcAft>
              <a:buNone/>
            </a:pPr>
            <a:r>
              <a:rPr lang="en-GB" b="1">
                <a:solidFill>
                  <a:schemeClr val="bg1"/>
                </a:solidFill>
                <a:latin typeface="Arial" panose="020B0604020202020204" pitchFamily="34" charset="0"/>
                <a:cs typeface="Arial" panose="020B0604020202020204" pitchFamily="34" charset="0"/>
              </a:rPr>
              <a:t>4. I have a question not answered by this report, what should I do?</a:t>
            </a:r>
          </a:p>
          <a:p>
            <a:pPr marL="455612" lvl="1" indent="0">
              <a:lnSpc>
                <a:spcPct val="120000"/>
              </a:lnSpc>
              <a:spcBef>
                <a:spcPts val="0"/>
              </a:spcBef>
              <a:spcAft>
                <a:spcPts val="600"/>
              </a:spcAft>
              <a:buNone/>
            </a:pPr>
            <a:r>
              <a:rPr lang="en-GB" sz="1200">
                <a:solidFill>
                  <a:schemeClr val="bg1"/>
                </a:solidFill>
                <a:latin typeface="Arial" panose="020B0604020202020204" pitchFamily="34" charset="0"/>
                <a:cs typeface="Arial" panose="020B0604020202020204" pitchFamily="34" charset="0"/>
              </a:rPr>
              <a:t>Please contact your Account Manager who will be able to help or reach out to the Royal Mail Group ESG team for further support if needed.</a:t>
            </a:r>
          </a:p>
        </p:txBody>
      </p:sp>
      <p:pic>
        <p:nvPicPr>
          <p:cNvPr id="3" name="Picture 2">
            <a:extLst>
              <a:ext uri="{FF2B5EF4-FFF2-40B4-BE49-F238E27FC236}">
                <a16:creationId xmlns:a16="http://schemas.microsoft.com/office/drawing/2014/main" id="{80A8B389-8016-FC6B-F327-83FFEBBBD2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289893" y="203562"/>
            <a:ext cx="1628961" cy="607983"/>
          </a:xfrm>
          <a:prstGeom prst="rect">
            <a:avLst/>
          </a:prstGeom>
        </p:spPr>
      </p:pic>
    </p:spTree>
    <p:extLst>
      <p:ext uri="{BB962C8B-B14F-4D97-AF65-F5344CB8AC3E}">
        <p14:creationId xmlns:p14="http://schemas.microsoft.com/office/powerpoint/2010/main" val="504269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33F83E6-7F50-DA0C-1412-9D717E3D9F5B}"/>
              </a:ext>
            </a:extLst>
          </p:cNvPr>
          <p:cNvGraphicFramePr>
            <a:graphicFrameLocks noChangeAspect="1"/>
          </p:cNvGraphicFramePr>
          <p:nvPr>
            <p:custDataLst>
              <p:tags r:id="rId1"/>
            </p:custDataLst>
            <p:extLst>
              <p:ext uri="{D42A27DB-BD31-4B8C-83A1-F6EECF244321}">
                <p14:modId xmlns:p14="http://schemas.microsoft.com/office/powerpoint/2010/main" val="39196828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5" name="Object 4" hidden="1">
                        <a:extLst>
                          <a:ext uri="{FF2B5EF4-FFF2-40B4-BE49-F238E27FC236}">
                            <a16:creationId xmlns:a16="http://schemas.microsoft.com/office/drawing/2014/main" id="{033F83E6-7F50-DA0C-1412-9D717E3D9F5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6" name="Picture 5" descr="A red and white card with a blue and white design&#10;&#10;AI-generated content may be incorrect.">
            <a:extLst>
              <a:ext uri="{FF2B5EF4-FFF2-40B4-BE49-F238E27FC236}">
                <a16:creationId xmlns:a16="http://schemas.microsoft.com/office/drawing/2014/main" id="{3AB2F13F-159A-575E-1AD6-6902CC29836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29925" y="5441762"/>
            <a:ext cx="2417646" cy="944169"/>
          </a:xfrm>
          <a:prstGeom prst="rect">
            <a:avLst/>
          </a:prstGeom>
        </p:spPr>
      </p:pic>
    </p:spTree>
    <p:extLst>
      <p:ext uri="{BB962C8B-B14F-4D97-AF65-F5344CB8AC3E}">
        <p14:creationId xmlns:p14="http://schemas.microsoft.com/office/powerpoint/2010/main" val="21494346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Royal Mail">
      <a:dk1>
        <a:srgbClr val="404044"/>
      </a:dk1>
      <a:lt1>
        <a:srgbClr val="FFFFFF"/>
      </a:lt1>
      <a:dk2>
        <a:srgbClr val="DA202A"/>
      </a:dk2>
      <a:lt2>
        <a:srgbClr val="000000"/>
      </a:lt2>
      <a:accent1>
        <a:srgbClr val="404044"/>
      </a:accent1>
      <a:accent2>
        <a:srgbClr val="0892CB"/>
      </a:accent2>
      <a:accent3>
        <a:srgbClr val="62A531"/>
      </a:accent3>
      <a:accent4>
        <a:srgbClr val="008A00"/>
      </a:accent4>
      <a:accent5>
        <a:srgbClr val="FDDA24"/>
      </a:accent5>
      <a:accent6>
        <a:srgbClr val="F5AEBA"/>
      </a:accent6>
      <a:hlink>
        <a:srgbClr val="0892CB"/>
      </a:hlink>
      <a:folHlink>
        <a:srgbClr val="0892CB"/>
      </a:folHlink>
    </a:clrScheme>
    <a:fontScheme name="Royal Mail Font Theme">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bodyPr vert="horz" lIns="0" tIns="0" rIns="0" bIns="0" rtlCol="0" anchor="t" anchorCtr="0">
        <a:normAutofit/>
      </a:bodyPr>
      <a:lstStyle>
        <a:defPPr>
          <a:defRPr dirty="0" smtClean="0"/>
        </a:defPPr>
      </a:lstStyle>
    </a:txDef>
  </a:objectDefaults>
  <a:extraClrSchemeLst/>
  <a:custClrLst>
    <a:custClr name="ROYAL MAIL RED">
      <a:srgbClr val="DA202A"/>
    </a:custClr>
    <a:custClr name="DYNAMIC YELLOW">
      <a:srgbClr val="FDDA24"/>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arm Red">
      <a:srgbClr val="8B0B0E"/>
    </a:custClr>
    <a:custClr name="DARK GREY">
      <a:srgbClr val="404044"/>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BRIGHT RED">
      <a:srgbClr val="F73F4C"/>
    </a:custClr>
    <a:custClr name="BLACK">
      <a:srgbClr val="2A2A2D"/>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PINK">
      <a:srgbClr val="F4AEBA"/>
    </a:custClr>
    <a:custClr name="POSITIVE BLUE">
      <a:srgbClr val="0892CB"/>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ORANGE">
      <a:srgbClr val="F3920D"/>
    </a:custClr>
    <a:custClr name="GO GREEN">
      <a:srgbClr val="62A531"/>
    </a:custClr>
    <a:custClr name="GO GREEN - CONTRAST">
      <a:srgbClr val="008A00"/>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Lst>
</a:theme>
</file>

<file path=ppt/theme/theme2.xml><?xml version="1.0" encoding="utf-8"?>
<a:theme xmlns:a="http://schemas.openxmlformats.org/drawingml/2006/main" name="Office Theme">
  <a:themeElements>
    <a:clrScheme name="Royal Mail">
      <a:dk1>
        <a:srgbClr val="404044"/>
      </a:dk1>
      <a:lt1>
        <a:srgbClr val="FFFFFF"/>
      </a:lt1>
      <a:dk2>
        <a:srgbClr val="DA202A"/>
      </a:dk2>
      <a:lt2>
        <a:srgbClr val="000000"/>
      </a:lt2>
      <a:accent1>
        <a:srgbClr val="404044"/>
      </a:accent1>
      <a:accent2>
        <a:srgbClr val="0892CB"/>
      </a:accent2>
      <a:accent3>
        <a:srgbClr val="62A531"/>
      </a:accent3>
      <a:accent4>
        <a:srgbClr val="008A00"/>
      </a:accent4>
      <a:accent5>
        <a:srgbClr val="FDDA24"/>
      </a:accent5>
      <a:accent6>
        <a:srgbClr val="F5AEBA"/>
      </a:accent6>
      <a:hlink>
        <a:srgbClr val="0892CB"/>
      </a:hlink>
      <a:folHlink>
        <a:srgbClr val="0892C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oyal Mail">
      <a:dk1>
        <a:srgbClr val="404044"/>
      </a:dk1>
      <a:lt1>
        <a:srgbClr val="FFFFFF"/>
      </a:lt1>
      <a:dk2>
        <a:srgbClr val="DA202A"/>
      </a:dk2>
      <a:lt2>
        <a:srgbClr val="000000"/>
      </a:lt2>
      <a:accent1>
        <a:srgbClr val="404044"/>
      </a:accent1>
      <a:accent2>
        <a:srgbClr val="0892CB"/>
      </a:accent2>
      <a:accent3>
        <a:srgbClr val="62A531"/>
      </a:accent3>
      <a:accent4>
        <a:srgbClr val="008A00"/>
      </a:accent4>
      <a:accent5>
        <a:srgbClr val="FDDA24"/>
      </a:accent5>
      <a:accent6>
        <a:srgbClr val="F5AEBA"/>
      </a:accent6>
      <a:hlink>
        <a:srgbClr val="0892CB"/>
      </a:hlink>
      <a:folHlink>
        <a:srgbClr val="0892C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fb9480b-f409-41c0-84a1-26381b49db22">
      <Terms xmlns="http://schemas.microsoft.com/office/infopath/2007/PartnerControls"/>
    </lcf76f155ced4ddcb4097134ff3c332f>
    <TaxCatchAll xmlns="f807b151-34f8-4c8a-8f23-1c95d8a5df93" xsi:nil="true"/>
    <Dateandtime xmlns="2fb9480b-f409-41c0-84a1-26381b49db22" xsi:nil="true"/>
  </documentManagement>
</p:properties>
</file>

<file path=customXml/item3.xml><?xml version="1.0" encoding="utf-8"?>
<smart xmlns:xsi="http://www.w3.org/2001/XMLSchema-instance" xmlns:xsd="http://www.w3.org/2001/XMLSchema">
  <slideSettings id="0195f1c9-b5fb-450b-8b93-a77b28dcb68d">
    <agenda agendaId="49c06f24-4f5f-47a8-8048-4a6835999357" agendaRowId="00000000-0000-0000-0000-000000000000" item="2"/>
    <executiveSummary isExecutiveSummary="false"/>
  </slideSettings>
</smart>
</file>

<file path=customXml/item4.xml><?xml version="1.0" encoding="utf-8"?>
<ct:contentTypeSchema xmlns:ct="http://schemas.microsoft.com/office/2006/metadata/contentType" xmlns:ma="http://schemas.microsoft.com/office/2006/metadata/properties/metaAttributes" ct:_="" ma:_="" ma:contentTypeName="Document" ma:contentTypeID="0x010100221DFD7348C9DE43BAD9D633F1176A95" ma:contentTypeVersion="19" ma:contentTypeDescription="Create a new document." ma:contentTypeScope="" ma:versionID="b5e2cafc92c52700ba333dcce50d3e3d">
  <xsd:schema xmlns:xsd="http://www.w3.org/2001/XMLSchema" xmlns:xs="http://www.w3.org/2001/XMLSchema" xmlns:p="http://schemas.microsoft.com/office/2006/metadata/properties" xmlns:ns2="2fb9480b-f409-41c0-84a1-26381b49db22" xmlns:ns3="f807b151-34f8-4c8a-8f23-1c95d8a5df93" targetNamespace="http://schemas.microsoft.com/office/2006/metadata/properties" ma:root="true" ma:fieldsID="bc5a030b92b29da6a3d5fc0a41c087ac" ns2:_="" ns3:_="">
    <xsd:import namespace="2fb9480b-f409-41c0-84a1-26381b49db22"/>
    <xsd:import namespace="f807b151-34f8-4c8a-8f23-1c95d8a5df9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Dateandtime"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b9480b-f409-41c0-84a1-26381b49db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Dateandtime" ma:index="14" nillable="true" ma:displayName="Date and time" ma:default="[today]" ma:format="DateTime" ma:internalName="Dateandtim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69b418d2-ef09-49b2-a66b-b42e602f1bb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807b151-34f8-4c8a-8f23-1c95d8a5df9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7fa9346f-c13b-4a7e-8849-236d7765d05a}" ma:internalName="TaxCatchAll" ma:showField="CatchAllData" ma:web="f807b151-34f8-4c8a-8f23-1c95d8a5df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smart settings="{&quot;Id&quot;:&quot;8db171e5-9d47-41be-a673-3e24e44abe6c&quot;,&quot;MarkerRow&quot;:2}"/>
</file>

<file path=customXml/itemProps1.xml><?xml version="1.0" encoding="utf-8"?>
<ds:datastoreItem xmlns:ds="http://schemas.openxmlformats.org/officeDocument/2006/customXml" ds:itemID="{119B55F5-BD53-4490-8E07-F6A54FDF826C}">
  <ds:schemaRefs>
    <ds:schemaRef ds:uri="http://schemas.microsoft.com/sharepoint/v3/contenttype/forms"/>
  </ds:schemaRefs>
</ds:datastoreItem>
</file>

<file path=customXml/itemProps2.xml><?xml version="1.0" encoding="utf-8"?>
<ds:datastoreItem xmlns:ds="http://schemas.openxmlformats.org/officeDocument/2006/customXml" ds:itemID="{220CBF61-A30C-45F5-8459-C24D3774BF09}">
  <ds:schemaRefs>
    <ds:schemaRef ds:uri="http://schemas.microsoft.com/office/2006/documentManagement/types"/>
    <ds:schemaRef ds:uri="http://purl.org/dc/elements/1.1/"/>
    <ds:schemaRef ds:uri="2fb9480b-f409-41c0-84a1-26381b49db22"/>
    <ds:schemaRef ds:uri="http://purl.org/dc/dcmitype/"/>
    <ds:schemaRef ds:uri="http://schemas.microsoft.com/office/infopath/2007/PartnerControls"/>
    <ds:schemaRef ds:uri="http://purl.org/dc/terms/"/>
    <ds:schemaRef ds:uri="http://schemas.openxmlformats.org/package/2006/metadata/core-properties"/>
    <ds:schemaRef ds:uri="f807b151-34f8-4c8a-8f23-1c95d8a5df93"/>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D57ABB7-511C-4969-BC58-16D9D29E9239}">
  <ds:schemaRefs>
    <ds:schemaRef ds:uri="http://www.w3.org/2001/XMLSchema"/>
  </ds:schemaRefs>
</ds:datastoreItem>
</file>

<file path=customXml/itemProps4.xml><?xml version="1.0" encoding="utf-8"?>
<ds:datastoreItem xmlns:ds="http://schemas.openxmlformats.org/officeDocument/2006/customXml" ds:itemID="{5C55658C-2579-4923-B728-F93203D37329}">
  <ds:schemaRefs>
    <ds:schemaRef ds:uri="2fb9480b-f409-41c0-84a1-26381b49db22"/>
    <ds:schemaRef ds:uri="f807b151-34f8-4c8a-8f23-1c95d8a5df9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5.xml><?xml version="1.0" encoding="utf-8"?>
<ds:datastoreItem xmlns:ds="http://schemas.openxmlformats.org/officeDocument/2006/customXml" ds:itemID="{7330B99E-FE6A-4454-8D5D-A24D448A8D06}">
  <ds:schemaRefs/>
</ds:datastoreItem>
</file>

<file path=docProps/app.xml><?xml version="1.0" encoding="utf-8"?>
<Properties xmlns="http://schemas.openxmlformats.org/officeDocument/2006/extended-properties" xmlns:vt="http://schemas.openxmlformats.org/officeDocument/2006/docPropsVTypes">
  <TotalTime>5</TotalTime>
  <Words>923</Words>
  <Application>Microsoft Office PowerPoint</Application>
  <PresentationFormat>Widescreen</PresentationFormat>
  <Paragraphs>151</Paragraphs>
  <Slides>8</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7" baseType="lpstr">
      <vt:lpstr>Effra</vt:lpstr>
      <vt:lpstr>RM First Class Inline</vt:lpstr>
      <vt:lpstr>Arial</vt:lpstr>
      <vt:lpstr>Effra Light</vt:lpstr>
      <vt:lpstr>Calibri</vt:lpstr>
      <vt:lpstr>RM First Class Solid</vt:lpstr>
      <vt:lpstr>Verdana</vt:lpstr>
      <vt:lpstr>Office Theme</vt:lpstr>
      <vt:lpstr>think-cell Slide</vt:lpstr>
      <vt:lpstr>Carbon footprint report </vt:lpstr>
      <vt:lpstr>Our emissions profile</vt:lpstr>
      <vt:lpstr>And we remain on track to achieve Net-Zero by 2040…</vt:lpstr>
      <vt:lpstr>PowerPoint Presentation</vt:lpstr>
      <vt:lpstr>[Client name] Historical carbon report </vt:lpstr>
      <vt:lpstr>PowerPoint Presentation</vt:lpstr>
      <vt:lpstr>FAQs</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www.wizkit.com</dc:creator>
  <cp:lastModifiedBy>Sabina Kubinska</cp:lastModifiedBy>
  <cp:revision>2</cp:revision>
  <cp:lastPrinted>2023-10-16T13:28:21Z</cp:lastPrinted>
  <dcterms:created xsi:type="dcterms:W3CDTF">2011-10-20T13:01:56Z</dcterms:created>
  <dcterms:modified xsi:type="dcterms:W3CDTF">2025-09-22T08:45:20Z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izKit Template Type">
    <vt:lpwstr>Onscreen</vt:lpwstr>
  </property>
  <property fmtid="{D5CDD505-2E9C-101B-9397-08002B2CF9AE}" pid="3" name="WizKit Template Version">
    <vt:i4>5</vt:i4>
  </property>
  <property fmtid="{D5CDD505-2E9C-101B-9397-08002B2CF9AE}" pid="4" name="WizKit Template Sub">
    <vt:lpwstr>RM</vt:lpwstr>
  </property>
  <property fmtid="{D5CDD505-2E9C-101B-9397-08002B2CF9AE}" pid="5" name="ContentTypeId">
    <vt:lpwstr>0x010100221DFD7348C9DE43BAD9D633F1176A95</vt:lpwstr>
  </property>
  <property fmtid="{D5CDD505-2E9C-101B-9397-08002B2CF9AE}" pid="6" name="MSIP_Label_980f36f3-41a5-4f45-a6a2-e224f336accd_Enabled">
    <vt:lpwstr>true</vt:lpwstr>
  </property>
  <property fmtid="{D5CDD505-2E9C-101B-9397-08002B2CF9AE}" pid="7" name="MSIP_Label_980f36f3-41a5-4f45-a6a2-e224f336accd_SetDate">
    <vt:lpwstr>2023-11-03T09:54:40Z</vt:lpwstr>
  </property>
  <property fmtid="{D5CDD505-2E9C-101B-9397-08002B2CF9AE}" pid="8" name="MSIP_Label_980f36f3-41a5-4f45-a6a2-e224f336accd_Method">
    <vt:lpwstr>Standard</vt:lpwstr>
  </property>
  <property fmtid="{D5CDD505-2E9C-101B-9397-08002B2CF9AE}" pid="9" name="MSIP_Label_980f36f3-41a5-4f45-a6a2-e224f336accd_Name">
    <vt:lpwstr>980f36f3-41a5-4f45-a6a2-e224f336accd</vt:lpwstr>
  </property>
  <property fmtid="{D5CDD505-2E9C-101B-9397-08002B2CF9AE}" pid="10" name="MSIP_Label_980f36f3-41a5-4f45-a6a2-e224f336accd_SiteId">
    <vt:lpwstr>7a082108-90dd-41ac-be41-9b8feabee2da</vt:lpwstr>
  </property>
  <property fmtid="{D5CDD505-2E9C-101B-9397-08002B2CF9AE}" pid="11" name="MSIP_Label_980f36f3-41a5-4f45-a6a2-e224f336accd_ActionId">
    <vt:lpwstr>d2dc2ac1-224d-422b-b4b7-b8adb99c4839</vt:lpwstr>
  </property>
  <property fmtid="{D5CDD505-2E9C-101B-9397-08002B2CF9AE}" pid="12" name="MSIP_Label_980f36f3-41a5-4f45-a6a2-e224f336accd_ContentBits">
    <vt:lpwstr>2</vt:lpwstr>
  </property>
  <property fmtid="{D5CDD505-2E9C-101B-9397-08002B2CF9AE}" pid="13" name="MediaServiceImageTags">
    <vt:lpwstr/>
  </property>
</Properties>
</file>